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1" r:id="rId5"/>
    <p:sldMasterId id="2147483705" r:id="rId6"/>
    <p:sldMasterId id="2147483719" r:id="rId7"/>
    <p:sldMasterId id="2147483733" r:id="rId8"/>
    <p:sldMasterId id="2147483747" r:id="rId9"/>
    <p:sldMasterId id="2147483761" r:id="rId10"/>
    <p:sldMasterId id="2147483775" r:id="rId11"/>
    <p:sldMasterId id="2147483789" r:id="rId12"/>
    <p:sldMasterId id="2147483803" r:id="rId13"/>
    <p:sldMasterId id="2147483817" r:id="rId14"/>
    <p:sldMasterId id="2147483831" r:id="rId15"/>
    <p:sldMasterId id="2147483845" r:id="rId16"/>
    <p:sldMasterId id="2147483859" r:id="rId17"/>
    <p:sldMasterId id="2147483873" r:id="rId18"/>
    <p:sldMasterId id="2147483887" r:id="rId19"/>
    <p:sldMasterId id="2147483901" r:id="rId20"/>
    <p:sldMasterId id="2147483915" r:id="rId21"/>
  </p:sldMasterIdLst>
  <p:notesMasterIdLst>
    <p:notesMasterId r:id="rId29"/>
  </p:notesMasterIdLst>
  <p:sldIdLst>
    <p:sldId id="257" r:id="rId22"/>
    <p:sldId id="264" r:id="rId23"/>
    <p:sldId id="258" r:id="rId24"/>
    <p:sldId id="267" r:id="rId25"/>
    <p:sldId id="16764446" r:id="rId26"/>
    <p:sldId id="16764447" r:id="rId27"/>
    <p:sldId id="16764423" r:id="rId28"/>
    <p:sldId id="16764424" r:id="rId30"/>
    <p:sldId id="16764425" r:id="rId31"/>
    <p:sldId id="306" r:id="rId32"/>
    <p:sldId id="325" r:id="rId33"/>
    <p:sldId id="326" r:id="rId34"/>
    <p:sldId id="308" r:id="rId35"/>
    <p:sldId id="348" r:id="rId36"/>
    <p:sldId id="321" r:id="rId37"/>
    <p:sldId id="309" r:id="rId38"/>
    <p:sldId id="317" r:id="rId39"/>
    <p:sldId id="334" r:id="rId40"/>
    <p:sldId id="310" r:id="rId41"/>
    <p:sldId id="329" r:id="rId42"/>
    <p:sldId id="330" r:id="rId43"/>
    <p:sldId id="331" r:id="rId44"/>
    <p:sldId id="340" r:id="rId45"/>
    <p:sldId id="335" r:id="rId46"/>
    <p:sldId id="339" r:id="rId47"/>
    <p:sldId id="336" r:id="rId48"/>
    <p:sldId id="338" r:id="rId49"/>
    <p:sldId id="280" r:id="rId50"/>
    <p:sldId id="26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p:normalViewPr>
  <p:slideViewPr>
    <p:cSldViewPr snapToGrid="0">
      <p:cViewPr varScale="1">
        <p:scale>
          <a:sx n="82" d="100"/>
          <a:sy n="82" d="100"/>
        </p:scale>
        <p:origin x="7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29.xml"/><Relationship Id="rId50" Type="http://schemas.openxmlformats.org/officeDocument/2006/relationships/slide" Target="slides/slide28.xml"/><Relationship Id="rId5" Type="http://schemas.openxmlformats.org/officeDocument/2006/relationships/slideMaster" Target="slideMasters/slideMaster4.xml"/><Relationship Id="rId49" Type="http://schemas.openxmlformats.org/officeDocument/2006/relationships/slide" Target="slides/slide27.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slide" Target="slides/slide2.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https://eyindia-my.sharepoint.com/personal/priya_roy_in_ey_com/Documents/Desktop/Personal/IPBA_IIMIndore/BYOP_EDA/Adidas%20US%20Sales%20Datasets_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2363911650605"/>
          <c:y val="0.106447119316869"/>
          <c:w val="0.622172085074307"/>
          <c:h val="0.830269701785872"/>
        </c:manualLayout>
      </c:layout>
      <c:doughnutChart>
        <c:varyColors val="1"/>
        <c:ser>
          <c:idx val="0"/>
          <c:order val="0"/>
          <c:spPr>
            <a:ln w="19050">
              <a:noFill/>
            </a:ln>
          </c:spPr>
          <c:explosion val="0"/>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Pt>
            <c:idx val="4"/>
            <c:bubble3D val="0"/>
            <c:spPr>
              <a:solidFill>
                <a:schemeClr val="accent5"/>
              </a:solidFill>
              <a:ln w="19050">
                <a:noFill/>
              </a:ln>
              <a:effectLst/>
            </c:spPr>
          </c:dPt>
          <c:dPt>
            <c:idx val="5"/>
            <c:bubble3D val="0"/>
            <c:spPr>
              <a:solidFill>
                <a:schemeClr val="accent6"/>
              </a:solidFill>
              <a:ln w="19050">
                <a:noFill/>
              </a:ln>
              <a:effectLst/>
            </c:spPr>
          </c:dPt>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solidFill>
                    <a:latin typeface="+mn-lt"/>
                    <a:ea typeface="+mn-ea"/>
                    <a:cs typeface="+mn-cs"/>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Sheet2!$K$14:$K$19</c:f>
              <c:strCache>
                <c:ptCount val="6"/>
                <c:pt idx="0">
                  <c:v>West Gear</c:v>
                </c:pt>
                <c:pt idx="1">
                  <c:v>Foot Locker</c:v>
                </c:pt>
                <c:pt idx="2">
                  <c:v>Sports Direct</c:v>
                </c:pt>
                <c:pt idx="3">
                  <c:v>Kohl's</c:v>
                </c:pt>
                <c:pt idx="4">
                  <c:v>Amazon</c:v>
                </c:pt>
                <c:pt idx="5">
                  <c:v>Walmart</c:v>
                </c:pt>
              </c:strCache>
            </c:strRef>
          </c:cat>
          <c:val>
            <c:numRef>
              <c:f>Sheet2!$M$14:$M$19</c:f>
              <c:numCache>
                <c:formatCode>0%</c:formatCode>
                <c:ptCount val="6"/>
                <c:pt idx="0">
                  <c:v>0.169646301257484</c:v>
                </c:pt>
                <c:pt idx="1">
                  <c:v>0.196930210604848</c:v>
                </c:pt>
                <c:pt idx="2">
                  <c:v>0.185808980059915</c:v>
                </c:pt>
                <c:pt idx="3">
                  <c:v>0.112630304101127</c:v>
                </c:pt>
                <c:pt idx="4">
                  <c:v>0.0863415140841011</c:v>
                </c:pt>
                <c:pt idx="5">
                  <c:v>0.0463088249736048</c:v>
                </c:pt>
              </c:numCache>
            </c:numRef>
          </c:val>
          <c:extLst>
            <c:ext xmlns:c15="http://schemas.microsoft.com/office/drawing/2012/chart" uri="{02D57815-91ED-43cb-92C2-25804820EDAC}">
              <c15:filteredSeriesTitle>
                <c15:tx>
                  <c:strRef>
                    <c:extLst>
                      <c:ext uri="{02D57815-91ED-43cb-92C2-25804820EDAC}">
                        <c15:formulaRef>
                          <c15:sqref>Sheet2!#REF!</c15:sqref>
                        </c15:formulaRef>
                      </c:ext>
                    </c:extLst>
                    <c:strCache>
                      <c:ptCount val="1"/>
                      <c:pt idx="0">
                        <c:v>#REF!</c:v>
                      </c:pt>
                    </c:strCache>
                  </c:strRef>
                </c15:tx>
              </c15:filteredSeriesTitl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32429998245489"/>
          <c:y val="0.131181749880852"/>
          <c:w val="0.247763517860276"/>
          <c:h val="0.840250409127835"/>
        </c:manualLayout>
      </c:layout>
      <c:overlay val="0"/>
      <c:spPr>
        <a:noFill/>
        <a:ln>
          <a:noFill/>
        </a:ln>
        <a:effectLst/>
      </c:spPr>
      <c:txPr>
        <a:bodyPr rot="0" spcFirstLastPara="1" vertOverflow="ellipsis" vert="horz" wrap="square" anchor="ctr" anchorCtr="1"/>
        <a:lstStyle/>
        <a:p>
          <a:pPr>
            <a:defRPr lang="en-US" sz="1100" b="0" i="0" u="none" strike="noStrike" kern="1200" baseline="0">
              <a:solidFill>
                <a:schemeClr val="tx1"/>
              </a:solidFill>
              <a:latin typeface="+mn-lt"/>
              <a:ea typeface="+mn-ea"/>
              <a:cs typeface="+mn-cs"/>
            </a:defRPr>
          </a:pPr>
        </a:p>
      </c:txPr>
    </c:legend>
    <c:plotVisOnly val="1"/>
    <c:dispBlanksAs val="gap"/>
    <c:showDLblsOverMax val="0"/>
  </c:chart>
  <c:spPr>
    <a:noFill/>
    <a:ln>
      <a:solidFill>
        <a:schemeClr val="bg2">
          <a:lumMod val="90000"/>
        </a:schemeClr>
      </a:solidFill>
    </a:ln>
    <a:effectLst/>
  </c:spPr>
  <c:txPr>
    <a:bodyPr/>
    <a:lstStyle/>
    <a:p>
      <a:pPr>
        <a:defRPr lang="en-US">
          <a:solidFill>
            <a:schemeClr val="bg2"/>
          </a:solidFill>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dirty="0"/>
              <a:t>OP% through In-store Method</a:t>
            </a:r>
            <a:endParaRPr lang="en-IN" sz="1000" b="1" dirty="0"/>
          </a:p>
        </c:rich>
      </c:tx>
      <c:layout/>
      <c:overlay val="0"/>
      <c:spPr>
        <a:noFill/>
        <a:ln>
          <a:noFill/>
        </a:ln>
        <a:effectLst/>
      </c:spPr>
    </c:title>
    <c:autoTitleDeleted val="0"/>
    <c:plotArea>
      <c:layout>
        <c:manualLayout>
          <c:layoutTarget val="inner"/>
          <c:xMode val="edge"/>
          <c:yMode val="edge"/>
          <c:x val="0.039426523297491"/>
          <c:y val="0.308888888888889"/>
          <c:w val="0.921146953405018"/>
          <c:h val="0.524815285186126"/>
        </c:manualLayout>
      </c:layout>
      <c:barChart>
        <c:barDir val="col"/>
        <c:grouping val="clustered"/>
        <c:varyColors val="0"/>
        <c:ser>
          <c:idx val="0"/>
          <c:order val="0"/>
          <c:tx>
            <c:strRef>
              <c:f>Sheet2!$B$106</c:f>
              <c:strCache>
                <c:ptCount val="1"/>
                <c:pt idx="0">
                  <c:v>In-store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Sheet2!$A$107:$A$108</c:f>
              <c:strCache>
                <c:ptCount val="2"/>
                <c:pt idx="0">
                  <c:v>Women's Athletic Footwear</c:v>
                </c:pt>
                <c:pt idx="1">
                  <c:v>Women's Street Footwear</c:v>
                </c:pt>
              </c:strCache>
            </c:strRef>
          </c:cat>
          <c:val>
            <c:numRef>
              <c:f>Sheet2!$B$107:$B$108</c:f>
              <c:numCache>
                <c:formatCode>0%</c:formatCode>
                <c:ptCount val="2"/>
                <c:pt idx="0">
                  <c:v>0.1</c:v>
                </c:pt>
                <c:pt idx="1">
                  <c:v>0.12</c:v>
                </c:pt>
              </c:numCache>
            </c:numRef>
          </c:val>
        </c:ser>
        <c:dLbls>
          <c:showLegendKey val="0"/>
          <c:showVal val="0"/>
          <c:showCatName val="0"/>
          <c:showSerName val="0"/>
          <c:showPercent val="0"/>
          <c:showBubbleSize val="0"/>
        </c:dLbls>
        <c:gapWidth val="219"/>
        <c:overlap val="-27"/>
        <c:axId val="911355504"/>
        <c:axId val="911359768"/>
      </c:barChart>
      <c:catAx>
        <c:axId val="91135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11359768"/>
        <c:crosses val="autoZero"/>
        <c:auto val="1"/>
        <c:lblAlgn val="ctr"/>
        <c:lblOffset val="100"/>
        <c:noMultiLvlLbl val="0"/>
      </c:catAx>
      <c:valAx>
        <c:axId val="911359768"/>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113555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i="0" baseline="0" dirty="0">
                <a:effectLst/>
              </a:rPr>
              <a:t>OP % through Online Method</a:t>
            </a:r>
            <a:endParaRPr lang="en-IN" sz="1000" dirty="0">
              <a:effectLst/>
            </a:endParaRPr>
          </a:p>
        </c:rich>
      </c:tx>
      <c:layout/>
      <c:overlay val="0"/>
      <c:spPr>
        <a:noFill/>
        <a:ln>
          <a:noFill/>
        </a:ln>
        <a:effectLst/>
      </c:spPr>
    </c:title>
    <c:autoTitleDeleted val="0"/>
    <c:plotArea>
      <c:layout>
        <c:manualLayout>
          <c:layoutTarget val="inner"/>
          <c:xMode val="edge"/>
          <c:yMode val="edge"/>
          <c:x val="0.039426523297491"/>
          <c:y val="0.243485029288124"/>
          <c:w val="0.921146953405018"/>
          <c:h val="0.493560438299244"/>
        </c:manualLayout>
      </c:layout>
      <c:barChart>
        <c:barDir val="col"/>
        <c:grouping val="clustered"/>
        <c:varyColors val="0"/>
        <c:ser>
          <c:idx val="0"/>
          <c:order val="0"/>
          <c:tx>
            <c:strRef>
              <c:f>Sheet2!$B$106</c:f>
              <c:strCache>
                <c:ptCount val="1"/>
                <c:pt idx="0">
                  <c:v>In-store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Sheet2!$A$112:$A$113</c:f>
              <c:strCache>
                <c:ptCount val="2"/>
                <c:pt idx="0">
                  <c:v>Women's Athletic Footwear</c:v>
                </c:pt>
                <c:pt idx="1">
                  <c:v>Women's Street Footwear</c:v>
                </c:pt>
              </c:strCache>
            </c:strRef>
          </c:cat>
          <c:val>
            <c:numRef>
              <c:f>Sheet2!$B$112:$B$113</c:f>
              <c:numCache>
                <c:formatCode>0%</c:formatCode>
                <c:ptCount val="2"/>
                <c:pt idx="0">
                  <c:v>0.12</c:v>
                </c:pt>
                <c:pt idx="1">
                  <c:v>0.13</c:v>
                </c:pt>
              </c:numCache>
            </c:numRef>
          </c:val>
        </c:ser>
        <c:dLbls>
          <c:showLegendKey val="0"/>
          <c:showVal val="0"/>
          <c:showCatName val="0"/>
          <c:showSerName val="0"/>
          <c:showPercent val="0"/>
          <c:showBubbleSize val="0"/>
        </c:dLbls>
        <c:gapWidth val="219"/>
        <c:overlap val="-27"/>
        <c:axId val="911355504"/>
        <c:axId val="911359768"/>
      </c:barChart>
      <c:catAx>
        <c:axId val="91135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11359768"/>
        <c:crosses val="autoZero"/>
        <c:auto val="1"/>
        <c:lblAlgn val="ctr"/>
        <c:lblOffset val="100"/>
        <c:noMultiLvlLbl val="0"/>
      </c:catAx>
      <c:valAx>
        <c:axId val="911359768"/>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113555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i="0" baseline="0" dirty="0">
                <a:effectLst/>
              </a:rPr>
              <a:t>OP % through Outlet Method</a:t>
            </a:r>
            <a:endParaRPr lang="en-IN" sz="1000" dirty="0">
              <a:effectLst/>
            </a:endParaRPr>
          </a:p>
        </c:rich>
      </c:tx>
      <c:layout/>
      <c:overlay val="0"/>
      <c:spPr>
        <a:noFill/>
        <a:ln>
          <a:noFill/>
        </a:ln>
        <a:effectLst/>
      </c:spPr>
    </c:title>
    <c:autoTitleDeleted val="0"/>
    <c:plotArea>
      <c:layout>
        <c:manualLayout>
          <c:layoutTarget val="inner"/>
          <c:xMode val="edge"/>
          <c:yMode val="edge"/>
          <c:x val="0.039426523297491"/>
          <c:y val="0.308888888888889"/>
          <c:w val="0.921146953405018"/>
          <c:h val="0.524815285186126"/>
        </c:manualLayout>
      </c:layout>
      <c:barChart>
        <c:barDir val="col"/>
        <c:grouping val="clustered"/>
        <c:varyColors val="0"/>
        <c:ser>
          <c:idx val="0"/>
          <c:order val="0"/>
          <c:tx>
            <c:strRef>
              <c:f>Sheet2!$B$106</c:f>
              <c:strCache>
                <c:ptCount val="1"/>
                <c:pt idx="0">
                  <c:v>In-store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Sheet2!$A$117:$A$118</c:f>
              <c:strCache>
                <c:ptCount val="2"/>
                <c:pt idx="0">
                  <c:v>Women's Street Footwear</c:v>
                </c:pt>
                <c:pt idx="1">
                  <c:v>Men's Apparel</c:v>
                </c:pt>
              </c:strCache>
            </c:strRef>
          </c:cat>
          <c:val>
            <c:numRef>
              <c:f>Sheet2!$B$117:$B$118</c:f>
              <c:numCache>
                <c:formatCode>0%</c:formatCode>
                <c:ptCount val="2"/>
                <c:pt idx="0">
                  <c:v>0.12</c:v>
                </c:pt>
                <c:pt idx="1">
                  <c:v>0.13</c:v>
                </c:pt>
              </c:numCache>
            </c:numRef>
          </c:val>
        </c:ser>
        <c:dLbls>
          <c:showLegendKey val="0"/>
          <c:showVal val="0"/>
          <c:showCatName val="0"/>
          <c:showSerName val="0"/>
          <c:showPercent val="0"/>
          <c:showBubbleSize val="0"/>
        </c:dLbls>
        <c:gapWidth val="219"/>
        <c:overlap val="-27"/>
        <c:axId val="911355504"/>
        <c:axId val="911359768"/>
      </c:barChart>
      <c:catAx>
        <c:axId val="91135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11359768"/>
        <c:crosses val="autoZero"/>
        <c:auto val="1"/>
        <c:lblAlgn val="ctr"/>
        <c:lblOffset val="100"/>
        <c:noMultiLvlLbl val="0"/>
      </c:catAx>
      <c:valAx>
        <c:axId val="911359768"/>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113555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Sheet2!$H$178:$H$179</c:f>
              <c:strCache>
                <c:ptCount val="2"/>
                <c:pt idx="0">
                  <c:v>Men's Street Footwear</c:v>
                </c:pt>
                <c:pt idx="1">
                  <c:v>Women's Apparel</c:v>
                </c:pt>
              </c:strCache>
            </c:strRef>
          </c:cat>
          <c:val>
            <c:numRef>
              <c:f>Sheet2!$I$178:$I$179</c:f>
              <c:numCache>
                <c:formatCode>0%</c:formatCode>
                <c:ptCount val="2"/>
                <c:pt idx="0">
                  <c:v>0.24</c:v>
                </c:pt>
                <c:pt idx="1">
                  <c:v>0.2</c:v>
                </c:pt>
              </c:numCache>
            </c:numRef>
          </c:val>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Sheet2!$H$169:$H$170</c:f>
              <c:strCache>
                <c:ptCount val="2"/>
                <c:pt idx="0">
                  <c:v>Men's Street Footwear</c:v>
                </c:pt>
                <c:pt idx="1">
                  <c:v>Women's Apparel</c:v>
                </c:pt>
              </c:strCache>
            </c:strRef>
          </c:cat>
          <c:val>
            <c:numRef>
              <c:f>Sheet2!$I$169:$I$170</c:f>
              <c:numCache>
                <c:formatCode>0%</c:formatCode>
                <c:ptCount val="2"/>
                <c:pt idx="0">
                  <c:v>0.23</c:v>
                </c:pt>
                <c:pt idx="1">
                  <c:v>0.24</c:v>
                </c:pt>
              </c:numCache>
            </c:numRef>
          </c:val>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Sheet2!$H$155:$H$156</c:f>
              <c:strCache>
                <c:ptCount val="2"/>
                <c:pt idx="0">
                  <c:v>Men's Apparel</c:v>
                </c:pt>
                <c:pt idx="1">
                  <c:v>Men's Street Footwear</c:v>
                </c:pt>
              </c:strCache>
            </c:strRef>
          </c:cat>
          <c:val>
            <c:numRef>
              <c:f>Sheet2!$I$155:$I$156</c:f>
              <c:numCache>
                <c:formatCode>0%</c:formatCode>
                <c:ptCount val="2"/>
                <c:pt idx="0">
                  <c:v>0.16</c:v>
                </c:pt>
                <c:pt idx="1">
                  <c:v>0.25</c:v>
                </c:pt>
              </c:numCache>
            </c:numRef>
          </c:val>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Sheet2!$I$138</c:f>
              <c:strCache>
                <c:ptCount val="1"/>
                <c:pt idx="0">
                  <c:v>Share in Amazon's total OP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000" b="0" i="0" u="none" strike="noStrike" kern="1200" baseline="0">
                    <a:solidFill>
                      <a:schemeClr val="tx1"/>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Sheet2!$H$139:$H$140</c:f>
              <c:strCache>
                <c:ptCount val="2"/>
                <c:pt idx="0">
                  <c:v>Men's Street Footwear</c:v>
                </c:pt>
                <c:pt idx="1">
                  <c:v>Women's Apparel</c:v>
                </c:pt>
              </c:strCache>
            </c:strRef>
          </c:cat>
          <c:val>
            <c:numRef>
              <c:f>Sheet2!$I$139:$I$140</c:f>
              <c:numCache>
                <c:formatCode>0%</c:formatCode>
                <c:ptCount val="2"/>
                <c:pt idx="0">
                  <c:v>0.3021551128569</c:v>
                </c:pt>
                <c:pt idx="1">
                  <c:v>0.217918032121426</c:v>
                </c:pt>
              </c:numCache>
            </c:numRef>
          </c:val>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900">
          <a:latin typeface="Arial" panose="020B0604020202020204" pitchFamily="34" charset="0"/>
          <a:cs typeface="Arial" panose="020B0604020202020204" pitchFamily="34" charset="0"/>
        </a:defRPr>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Sheet2!$I$145</c:f>
              <c:strCache>
                <c:ptCount val="1"/>
                <c:pt idx="0">
                  <c:v>Share in Amazon's total OP</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Sheet2!$H$146:$H$147</c:f>
              <c:strCache>
                <c:ptCount val="2"/>
                <c:pt idx="0">
                  <c:v>Men's Street Footwear</c:v>
                </c:pt>
                <c:pt idx="1">
                  <c:v>Women's Apparel</c:v>
                </c:pt>
              </c:strCache>
            </c:strRef>
          </c:cat>
          <c:val>
            <c:numRef>
              <c:f>Sheet2!$I$146:$I$147</c:f>
              <c:numCache>
                <c:formatCode>0%</c:formatCode>
                <c:ptCount val="2"/>
                <c:pt idx="0">
                  <c:v>0.28</c:v>
                </c:pt>
                <c:pt idx="1">
                  <c:v>0.22</c:v>
                </c:pt>
              </c:numCache>
            </c:numRef>
          </c:val>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Sheet2!$I$154</c:f>
              <c:strCache>
                <c:ptCount val="1"/>
                <c:pt idx="0">
                  <c:v>Share in Amazon's total OP</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Sheet2!$H$162:$H$163</c:f>
              <c:strCache>
                <c:ptCount val="2"/>
                <c:pt idx="0">
                  <c:v>Men's Street Footwear</c:v>
                </c:pt>
                <c:pt idx="1">
                  <c:v>Women's Apparel</c:v>
                </c:pt>
              </c:strCache>
            </c:strRef>
          </c:cat>
          <c:val>
            <c:numRef>
              <c:f>Sheet2!$I$162:$I$163</c:f>
              <c:numCache>
                <c:formatCode>0%</c:formatCode>
                <c:ptCount val="2"/>
                <c:pt idx="0">
                  <c:v>0.21</c:v>
                </c:pt>
                <c:pt idx="1">
                  <c:v>0.24</c:v>
                </c:pt>
              </c:numCache>
            </c:numRef>
          </c:val>
        </c:ser>
        <c:dLbls>
          <c:showLegendKey val="0"/>
          <c:showVal val="0"/>
          <c:showCatName val="0"/>
          <c:showSerName val="0"/>
          <c:showPercent val="0"/>
          <c:showBubbleSize val="0"/>
        </c:dLbls>
        <c:gapWidth val="219"/>
        <c:overlap val="-27"/>
        <c:axId val="846477056"/>
        <c:axId val="846478696"/>
      </c:barChart>
      <c:catAx>
        <c:axId val="84647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8696"/>
        <c:crosses val="autoZero"/>
        <c:auto val="1"/>
        <c:lblAlgn val="ctr"/>
        <c:lblOffset val="100"/>
        <c:noMultiLvlLbl val="0"/>
      </c:catAx>
      <c:valAx>
        <c:axId val="846478696"/>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46477056"/>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80" b="1" i="0" u="none" strike="noStrike" kern="1200" spc="0" baseline="0">
                <a:solidFill>
                  <a:schemeClr val="tx1"/>
                </a:solidFill>
                <a:latin typeface="+mn-lt"/>
                <a:ea typeface="+mn-ea"/>
                <a:cs typeface="+mn-cs"/>
              </a:defRPr>
            </a:pPr>
            <a:r>
              <a:rPr lang="en-US" b="1">
                <a:solidFill>
                  <a:schemeClr val="tx1"/>
                </a:solidFill>
              </a:rPr>
              <a:t>Sales in $ Million</a:t>
            </a:r>
            <a:endParaRPr lang="en-US" b="1">
              <a:solidFill>
                <a:schemeClr val="tx1"/>
              </a:solidFill>
            </a:endParaRPr>
          </a:p>
        </c:rich>
      </c:tx>
      <c:layout>
        <c:manualLayout>
          <c:xMode val="edge"/>
          <c:yMode val="edge"/>
          <c:x val="0.288340222819383"/>
          <c:y val="0.0909206756480067"/>
        </c:manualLayout>
      </c:layout>
      <c:overlay val="0"/>
      <c:spPr>
        <a:noFill/>
        <a:ln>
          <a:noFill/>
        </a:ln>
        <a:effectLst/>
      </c:spPr>
    </c:title>
    <c:autoTitleDeleted val="0"/>
    <c:plotArea>
      <c:layout/>
      <c:barChart>
        <c:barDir val="bar"/>
        <c:grouping val="clustered"/>
        <c:varyColors val="0"/>
        <c:ser>
          <c:idx val="0"/>
          <c:order val="0"/>
          <c:tx>
            <c:strRef>
              <c:f>Sheet2!$H$33</c:f>
              <c:strCache>
                <c:ptCount val="1"/>
                <c:pt idx="0">
                  <c:v>Sales</c:v>
                </c:pt>
              </c:strCache>
            </c:strRef>
          </c:tx>
          <c:spPr>
            <a:solidFill>
              <a:schemeClr val="accent4"/>
            </a:solidFill>
            <a:ln>
              <a:noFill/>
            </a:ln>
            <a:effectLst/>
          </c:spPr>
          <c:invertIfNegative val="0"/>
          <c:dPt>
            <c:idx val="0"/>
            <c:invertIfNegative val="0"/>
            <c:bubble3D val="0"/>
            <c:spPr>
              <a:solidFill>
                <a:schemeClr val="accent3"/>
              </a:solidFill>
              <a:ln>
                <a:noFill/>
              </a:ln>
              <a:effectLst/>
            </c:spPr>
          </c:dPt>
          <c:dLbls>
            <c:numFmt formatCode="#,##0.0" sourceLinked="0"/>
            <c:spPr>
              <a:noFill/>
              <a:ln>
                <a:noFill/>
              </a:ln>
              <a:effectLst/>
            </c:spPr>
            <c:txPr>
              <a:bodyPr rot="0" spcFirstLastPara="1" vertOverflow="ellipsis" vert="horz" wrap="square" lIns="38100" tIns="19050" rIns="38100" bIns="19050" anchor="ctr" anchorCtr="1"/>
              <a:lstStyle/>
              <a:p>
                <a:pPr>
                  <a:defRPr lang="en-US" sz="105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Sheet2!$I$32:$J$32</c:f>
              <c:numCache>
                <c:formatCode>General</c:formatCode>
                <c:ptCount val="2"/>
                <c:pt idx="0">
                  <c:v>2020</c:v>
                </c:pt>
                <c:pt idx="1">
                  <c:v>2021</c:v>
                </c:pt>
              </c:numCache>
            </c:numRef>
          </c:cat>
          <c:val>
            <c:numRef>
              <c:f>Sheet2!$I$33:$J$33</c:f>
              <c:numCache>
                <c:formatCode>General</c:formatCode>
                <c:ptCount val="2"/>
                <c:pt idx="0">
                  <c:v>182.080675</c:v>
                </c:pt>
                <c:pt idx="1">
                  <c:v>717.82145</c:v>
                </c:pt>
              </c:numCache>
            </c:numRef>
          </c:val>
        </c:ser>
        <c:dLbls>
          <c:showLegendKey val="0"/>
          <c:showVal val="0"/>
          <c:showCatName val="0"/>
          <c:showSerName val="0"/>
          <c:showPercent val="0"/>
          <c:showBubbleSize val="0"/>
        </c:dLbls>
        <c:gapWidth val="85"/>
        <c:axId val="967204024"/>
        <c:axId val="967203368"/>
      </c:barChart>
      <c:catAx>
        <c:axId val="967204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50" b="0" i="0" u="none" strike="noStrike" kern="1200" baseline="0">
                <a:solidFill>
                  <a:schemeClr val="tx1"/>
                </a:solidFill>
                <a:latin typeface="+mn-lt"/>
                <a:ea typeface="+mn-ea"/>
                <a:cs typeface="+mn-cs"/>
              </a:defRPr>
            </a:pPr>
          </a:p>
        </c:txPr>
        <c:crossAx val="967203368"/>
        <c:crosses val="autoZero"/>
        <c:auto val="1"/>
        <c:lblAlgn val="ctr"/>
        <c:lblOffset val="100"/>
        <c:noMultiLvlLbl val="0"/>
      </c:catAx>
      <c:valAx>
        <c:axId val="96720336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bg2"/>
                </a:solidFill>
                <a:latin typeface="+mn-lt"/>
                <a:ea typeface="+mn-ea"/>
                <a:cs typeface="+mn-cs"/>
              </a:defRPr>
            </a:pPr>
          </a:p>
        </c:txPr>
        <c:crossAx val="967204024"/>
        <c:crosses val="autoZero"/>
        <c:crossBetween val="between"/>
      </c:valAx>
      <c:spPr>
        <a:noFill/>
        <a:ln>
          <a:noFill/>
        </a:ln>
        <a:effectLst/>
      </c:spPr>
    </c:plotArea>
    <c:plotVisOnly val="1"/>
    <c:dispBlanksAs val="gap"/>
    <c:showDLblsOverMax val="0"/>
  </c:chart>
  <c:spPr>
    <a:noFill/>
    <a:ln>
      <a:solidFill>
        <a:schemeClr val="bg2">
          <a:lumMod val="90000"/>
        </a:schemeClr>
      </a:solidFill>
    </a:ln>
    <a:effectLst/>
  </c:spPr>
  <c:txPr>
    <a:bodyPr/>
    <a:lstStyle/>
    <a:p>
      <a:pPr>
        <a:defRPr lang="en-US" sz="900">
          <a:solidFill>
            <a:schemeClr val="bg2"/>
          </a:solidFill>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Sheet2!$F$35</c:f>
              <c:strCache>
                <c:ptCount val="1"/>
                <c:pt idx="0">
                  <c:v>Sales %</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en-US" sz="105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Sheet2!$E$36:$E$41</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Sheet2!$F$36:$F$41</c:f>
              <c:numCache>
                <c:formatCode>0.00%</c:formatCode>
                <c:ptCount val="6"/>
                <c:pt idx="0">
                  <c:v>0.135843903800869</c:v>
                </c:pt>
                <c:pt idx="1">
                  <c:v>0.169790437440954</c:v>
                </c:pt>
                <c:pt idx="2">
                  <c:v>0.238225291261497</c:v>
                </c:pt>
                <c:pt idx="3">
                  <c:v>0.200395973121171</c:v>
                </c:pt>
                <c:pt idx="4">
                  <c:v>0.115630431495186</c:v>
                </c:pt>
                <c:pt idx="5">
                  <c:v>0.140113962880324</c:v>
                </c:pt>
              </c:numCache>
            </c:numRef>
          </c:val>
        </c:ser>
        <c:dLbls>
          <c:showLegendKey val="0"/>
          <c:showVal val="0"/>
          <c:showCatName val="0"/>
          <c:showSerName val="0"/>
          <c:showPercent val="0"/>
          <c:showBubbleSize val="0"/>
        </c:dLbls>
        <c:gapWidth val="219"/>
        <c:overlap val="-27"/>
        <c:axId val="950462992"/>
        <c:axId val="950458400"/>
      </c:barChart>
      <c:catAx>
        <c:axId val="95046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j-lt"/>
                <a:ea typeface="+mn-ea"/>
                <a:cs typeface="Arial" panose="020B0604020202020204" pitchFamily="34" charset="0"/>
              </a:defRPr>
            </a:pPr>
          </a:p>
        </c:txPr>
        <c:crossAx val="950458400"/>
        <c:crosses val="autoZero"/>
        <c:auto val="1"/>
        <c:lblAlgn val="ctr"/>
        <c:lblOffset val="100"/>
        <c:noMultiLvlLbl val="0"/>
      </c:catAx>
      <c:valAx>
        <c:axId val="950458400"/>
        <c:scaling>
          <c:orientation val="minMax"/>
        </c:scaling>
        <c:delete val="1"/>
        <c:axPos val="l"/>
        <c:numFmt formatCode="0.0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50462992"/>
        <c:crosses val="autoZero"/>
        <c:crossBetween val="between"/>
      </c:valAx>
      <c:spPr>
        <a:noFill/>
        <a:ln>
          <a:noFill/>
        </a:ln>
        <a:effectLst/>
      </c:spPr>
    </c:plotArea>
    <c:plotVisOnly val="1"/>
    <c:dispBlanksAs val="gap"/>
    <c:showDLblsOverMax val="0"/>
  </c:chart>
  <c:spPr>
    <a:noFill/>
    <a:ln>
      <a:solidFill>
        <a:schemeClr val="bg2">
          <a:lumMod val="90000"/>
        </a:schemeClr>
      </a:solidFill>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b="1" dirty="0"/>
              <a:t>In-store</a:t>
            </a:r>
            <a:endParaRPr lang="en-US" sz="1100" b="1" dirty="0"/>
          </a:p>
        </c:rich>
      </c:tx>
      <c:layout/>
      <c:overlay val="0"/>
      <c:spPr>
        <a:noFill/>
        <a:ln>
          <a:noFill/>
        </a:ln>
        <a:effectLst/>
      </c:spPr>
    </c:title>
    <c:autoTitleDeleted val="0"/>
    <c:plotArea>
      <c:layout>
        <c:manualLayout>
          <c:layoutTarget val="inner"/>
          <c:xMode val="edge"/>
          <c:yMode val="edge"/>
          <c:x val="0.500339350726275"/>
          <c:y val="0.236522765904213"/>
          <c:w val="0.469185074327208"/>
          <c:h val="0.679657954941588"/>
        </c:manualLayout>
      </c:layout>
      <c:barChart>
        <c:barDir val="bar"/>
        <c:grouping val="clustered"/>
        <c:varyColors val="0"/>
        <c:ser>
          <c:idx val="0"/>
          <c:order val="0"/>
          <c:tx>
            <c:strRef>
              <c:f>Sheet2!$B$71</c:f>
              <c:strCache>
                <c:ptCount val="1"/>
                <c:pt idx="0">
                  <c:v>In-store</c:v>
                </c:pt>
              </c:strCache>
            </c:strRef>
          </c:tx>
          <c:spPr>
            <a:solidFill>
              <a:schemeClr val="accent1"/>
            </a:solidFill>
            <a:ln>
              <a:noFill/>
            </a:ln>
            <a:effectLst/>
          </c:spPr>
          <c:invertIfNegative val="0"/>
          <c:dLbls>
            <c:delete val="1"/>
          </c:dLbls>
          <c:cat>
            <c:strRef>
              <c:f>Sheet2!$A$72:$A$77</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Sheet2!$B$72:$B$77</c:f>
              <c:numCache>
                <c:formatCode>0%</c:formatCode>
                <c:ptCount val="6"/>
                <c:pt idx="0">
                  <c:v>0.136065684519817</c:v>
                </c:pt>
                <c:pt idx="1">
                  <c:v>0.163045701894358</c:v>
                </c:pt>
                <c:pt idx="2">
                  <c:v>0.261589608768339</c:v>
                </c:pt>
                <c:pt idx="3">
                  <c:v>0.200549400882809</c:v>
                </c:pt>
                <c:pt idx="4">
                  <c:v>0.107991432619417</c:v>
                </c:pt>
                <c:pt idx="5">
                  <c:v>0.13075817131526</c:v>
                </c:pt>
              </c:numCache>
            </c:numRef>
          </c:val>
        </c:ser>
        <c:dLbls>
          <c:showLegendKey val="0"/>
          <c:showVal val="0"/>
          <c:showCatName val="0"/>
          <c:showSerName val="0"/>
          <c:showPercent val="0"/>
          <c:showBubbleSize val="0"/>
        </c:dLbls>
        <c:gapWidth val="182"/>
        <c:axId val="280390304"/>
        <c:axId val="280395224"/>
      </c:barChart>
      <c:catAx>
        <c:axId val="2803903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280395224"/>
        <c:crosses val="autoZero"/>
        <c:auto val="1"/>
        <c:lblAlgn val="ctr"/>
        <c:lblOffset val="100"/>
        <c:noMultiLvlLbl val="0"/>
      </c:catAx>
      <c:valAx>
        <c:axId val="280395224"/>
        <c:scaling>
          <c:orientation val="minMax"/>
        </c:scaling>
        <c:delete val="1"/>
        <c:axPos val="b"/>
        <c:numFmt formatCode="0%" sourceLinked="1"/>
        <c:majorTickMark val="none"/>
        <c:minorTickMark val="none"/>
        <c:tickLblPos val="nextTo"/>
        <c:txPr>
          <a:bodyPr rot="-60000000" spcFirstLastPara="0"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2803903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b="1" dirty="0"/>
              <a:t>Online</a:t>
            </a:r>
            <a:endParaRPr lang="en-US" sz="1100" b="1" dirty="0"/>
          </a:p>
        </c:rich>
      </c:tx>
      <c:layout/>
      <c:overlay val="0"/>
      <c:spPr>
        <a:noFill/>
        <a:ln>
          <a:noFill/>
        </a:ln>
        <a:effectLst/>
      </c:spPr>
    </c:title>
    <c:autoTitleDeleted val="0"/>
    <c:plotArea>
      <c:layout>
        <c:manualLayout>
          <c:layoutTarget val="inner"/>
          <c:xMode val="edge"/>
          <c:yMode val="edge"/>
          <c:x val="0.491356962471005"/>
          <c:y val="0.236522765904213"/>
          <c:w val="0.471904600735017"/>
          <c:h val="0.679657954941588"/>
        </c:manualLayout>
      </c:layout>
      <c:barChart>
        <c:barDir val="bar"/>
        <c:grouping val="clustered"/>
        <c:varyColors val="0"/>
        <c:ser>
          <c:idx val="0"/>
          <c:order val="0"/>
          <c:tx>
            <c:strRef>
              <c:f>Sheet2!$C$71</c:f>
              <c:strCache>
                <c:ptCount val="1"/>
                <c:pt idx="0">
                  <c:v>Online</c:v>
                </c:pt>
              </c:strCache>
            </c:strRef>
          </c:tx>
          <c:spPr>
            <a:solidFill>
              <a:schemeClr val="accent4"/>
            </a:solidFill>
            <a:ln>
              <a:noFill/>
            </a:ln>
            <a:effectLst/>
          </c:spPr>
          <c:invertIfNegative val="0"/>
          <c:dLbls>
            <c:delete val="1"/>
          </c:dLbls>
          <c:cat>
            <c:strRef>
              <c:f>Sheet2!$A$72:$A$77</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Sheet2!$C$72:$C$77</c:f>
              <c:numCache>
                <c:formatCode>0%</c:formatCode>
                <c:ptCount val="6"/>
                <c:pt idx="0">
                  <c:v>0.143436453791079</c:v>
                </c:pt>
                <c:pt idx="1">
                  <c:v>0.168288041423283</c:v>
                </c:pt>
                <c:pt idx="2">
                  <c:v>0.229982444463055</c:v>
                </c:pt>
                <c:pt idx="3">
                  <c:v>0.201066694178572</c:v>
                </c:pt>
                <c:pt idx="4">
                  <c:v>0.119279091845232</c:v>
                </c:pt>
                <c:pt idx="5">
                  <c:v>0.137947274298779</c:v>
                </c:pt>
              </c:numCache>
            </c:numRef>
          </c:val>
        </c:ser>
        <c:dLbls>
          <c:showLegendKey val="0"/>
          <c:showVal val="0"/>
          <c:showCatName val="0"/>
          <c:showSerName val="0"/>
          <c:showPercent val="0"/>
          <c:showBubbleSize val="0"/>
        </c:dLbls>
        <c:gapWidth val="182"/>
        <c:axId val="947881272"/>
        <c:axId val="947882584"/>
      </c:barChart>
      <c:catAx>
        <c:axId val="9478812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7882584"/>
        <c:crosses val="autoZero"/>
        <c:auto val="1"/>
        <c:lblAlgn val="ctr"/>
        <c:lblOffset val="100"/>
        <c:noMultiLvlLbl val="0"/>
      </c:catAx>
      <c:valAx>
        <c:axId val="947882584"/>
        <c:scaling>
          <c:orientation val="minMax"/>
        </c:scaling>
        <c:delete val="1"/>
        <c:axPos val="b"/>
        <c:numFmt formatCode="0%" sourceLinked="1"/>
        <c:majorTickMark val="none"/>
        <c:minorTickMark val="none"/>
        <c:tickLblPos val="nextTo"/>
        <c:txPr>
          <a:bodyPr rot="-60000000" spcFirstLastPara="0"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788127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9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b="1" dirty="0"/>
              <a:t>Outlet</a:t>
            </a:r>
            <a:endParaRPr lang="en-US" sz="1100" b="1" dirty="0"/>
          </a:p>
        </c:rich>
      </c:tx>
      <c:layout/>
      <c:overlay val="0"/>
      <c:spPr>
        <a:noFill/>
        <a:ln>
          <a:solidFill>
            <a:schemeClr val="bg2"/>
          </a:solidFill>
        </a:ln>
        <a:effectLst/>
      </c:spPr>
    </c:title>
    <c:autoTitleDeleted val="0"/>
    <c:plotArea>
      <c:layout/>
      <c:barChart>
        <c:barDir val="bar"/>
        <c:grouping val="clustered"/>
        <c:varyColors val="0"/>
        <c:ser>
          <c:idx val="0"/>
          <c:order val="0"/>
          <c:tx>
            <c:strRef>
              <c:f>Sheet2!$D$71</c:f>
              <c:strCache>
                <c:ptCount val="1"/>
                <c:pt idx="0">
                  <c:v>Outlet</c:v>
                </c:pt>
              </c:strCache>
            </c:strRef>
          </c:tx>
          <c:spPr>
            <a:solidFill>
              <a:schemeClr val="accent6"/>
            </a:solidFill>
            <a:ln>
              <a:noFill/>
            </a:ln>
            <a:effectLst/>
          </c:spPr>
          <c:invertIfNegative val="0"/>
          <c:dLbls>
            <c:delete val="1"/>
          </c:dLbls>
          <c:cat>
            <c:strRef>
              <c:f>Sheet2!$A$72:$A$77</c:f>
              <c:strCache>
                <c:ptCount val="6"/>
                <c:pt idx="0">
                  <c:v>Men's Apparel</c:v>
                </c:pt>
                <c:pt idx="1">
                  <c:v>Men's Athletic Footwear</c:v>
                </c:pt>
                <c:pt idx="2">
                  <c:v>Men's Street Footwear</c:v>
                </c:pt>
                <c:pt idx="3">
                  <c:v>Women's Apparel</c:v>
                </c:pt>
                <c:pt idx="4">
                  <c:v>Women's Athletic Footwear</c:v>
                </c:pt>
                <c:pt idx="5">
                  <c:v>Women's Street Footwear</c:v>
                </c:pt>
              </c:strCache>
            </c:strRef>
          </c:cat>
          <c:val>
            <c:numRef>
              <c:f>Sheet2!$D$72:$D$77</c:f>
              <c:numCache>
                <c:formatCode>0%</c:formatCode>
                <c:ptCount val="6"/>
                <c:pt idx="0">
                  <c:v>0.126857722440018</c:v>
                </c:pt>
                <c:pt idx="1">
                  <c:v>0.179876084581718</c:v>
                </c:pt>
                <c:pt idx="2">
                  <c:v>0.218716352925202</c:v>
                </c:pt>
                <c:pt idx="3">
                  <c:v>0.199436214555049</c:v>
                </c:pt>
                <c:pt idx="4">
                  <c:v>0.120914749903675</c:v>
                </c:pt>
                <c:pt idx="5">
                  <c:v>0.154198875594339</c:v>
                </c:pt>
              </c:numCache>
            </c:numRef>
          </c:val>
        </c:ser>
        <c:dLbls>
          <c:showLegendKey val="0"/>
          <c:showVal val="0"/>
          <c:showCatName val="0"/>
          <c:showSerName val="0"/>
          <c:showPercent val="0"/>
          <c:showBubbleSize val="0"/>
        </c:dLbls>
        <c:gapWidth val="182"/>
        <c:axId val="280390304"/>
        <c:axId val="280395224"/>
      </c:barChart>
      <c:catAx>
        <c:axId val="2803903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280395224"/>
        <c:crosses val="autoZero"/>
        <c:auto val="1"/>
        <c:lblAlgn val="ctr"/>
        <c:lblOffset val="100"/>
        <c:noMultiLvlLbl val="0"/>
      </c:catAx>
      <c:valAx>
        <c:axId val="280395224"/>
        <c:scaling>
          <c:orientation val="minMax"/>
        </c:scaling>
        <c:delete val="1"/>
        <c:axPos val="b"/>
        <c:numFmt formatCode="0%" sourceLinked="1"/>
        <c:majorTickMark val="none"/>
        <c:minorTickMark val="none"/>
        <c:tickLblPos val="nextTo"/>
        <c:txPr>
          <a:bodyPr rot="-60000000" spcFirstLastPara="0"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280390304"/>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lang="en-US" sz="800">
          <a:latin typeface="Arial" panose="020B0604020202020204" pitchFamily="34" charset="0"/>
          <a:cs typeface="Arial" panose="020B0604020202020204" pitchFamily="34"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000" b="0" dirty="0">
                <a:solidFill>
                  <a:schemeClr val="tx1"/>
                </a:solidFill>
              </a:rPr>
              <a:t>OP</a:t>
            </a:r>
            <a:r>
              <a:rPr lang="en-US" sz="1000" b="0" baseline="0" dirty="0">
                <a:solidFill>
                  <a:schemeClr val="tx1"/>
                </a:solidFill>
              </a:rPr>
              <a:t> % through </a:t>
            </a:r>
            <a:r>
              <a:rPr lang="en-US" sz="1000" b="0" dirty="0">
                <a:solidFill>
                  <a:schemeClr val="tx1"/>
                </a:solidFill>
              </a:rPr>
              <a:t>In-store Method</a:t>
            </a:r>
            <a:endParaRPr lang="en-US" sz="1000" b="0" dirty="0">
              <a:solidFill>
                <a:schemeClr val="tx1"/>
              </a:solidFill>
            </a:endParaRPr>
          </a:p>
        </c:rich>
      </c:tx>
      <c:layout/>
      <c:overlay val="0"/>
      <c:spPr>
        <a:noFill/>
        <a:ln>
          <a:noFill/>
        </a:ln>
        <a:effectLst/>
      </c:spPr>
    </c:title>
    <c:autoTitleDeleted val="0"/>
    <c:plotArea>
      <c:layout>
        <c:manualLayout>
          <c:layoutTarget val="inner"/>
          <c:xMode val="edge"/>
          <c:yMode val="edge"/>
          <c:x val="0.0410141685309471"/>
          <c:y val="0.354902512579923"/>
          <c:w val="0.917971662938106"/>
          <c:h val="0.485822018628766"/>
        </c:manualLayout>
      </c:layout>
      <c:barChart>
        <c:barDir val="col"/>
        <c:grouping val="clustered"/>
        <c:varyColors val="0"/>
        <c:ser>
          <c:idx val="0"/>
          <c:order val="0"/>
          <c:tx>
            <c:strRef>
              <c:f>Sheet2!$G$98</c:f>
              <c:strCache>
                <c:ptCount val="1"/>
                <c:pt idx="0">
                  <c:v>In-store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Sheet2!$F$99:$F$100</c:f>
              <c:strCache>
                <c:ptCount val="2"/>
                <c:pt idx="0">
                  <c:v>Men's Street Footwear</c:v>
                </c:pt>
                <c:pt idx="1">
                  <c:v>Women's Apparel</c:v>
                </c:pt>
              </c:strCache>
            </c:strRef>
          </c:cat>
          <c:val>
            <c:numRef>
              <c:f>Sheet2!$G$99:$G$100</c:f>
              <c:numCache>
                <c:formatCode>0%</c:formatCode>
                <c:ptCount val="2"/>
                <c:pt idx="0">
                  <c:v>0.279941335936921</c:v>
                </c:pt>
                <c:pt idx="1">
                  <c:v>0.216510915393509</c:v>
                </c:pt>
              </c:numCache>
            </c:numRef>
          </c:val>
        </c:ser>
        <c:dLbls>
          <c:showLegendKey val="0"/>
          <c:showVal val="0"/>
          <c:showCatName val="0"/>
          <c:showSerName val="0"/>
          <c:showPercent val="0"/>
          <c:showBubbleSize val="0"/>
        </c:dLbls>
        <c:gapWidth val="150"/>
        <c:axId val="949725968"/>
        <c:axId val="949724984"/>
      </c:barChart>
      <c:catAx>
        <c:axId val="949725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9724984"/>
        <c:crosses val="autoZero"/>
        <c:auto val="1"/>
        <c:lblAlgn val="ctr"/>
        <c:lblOffset val="100"/>
        <c:noMultiLvlLbl val="0"/>
      </c:catAx>
      <c:valAx>
        <c:axId val="949724984"/>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9725968"/>
        <c:crosses val="autoZero"/>
        <c:crossBetween val="between"/>
      </c:valAx>
      <c:spPr>
        <a:noFill/>
        <a:ln w="25400">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i="0" baseline="0" dirty="0">
                <a:effectLst/>
              </a:rPr>
              <a:t>OP % through Online Method</a:t>
            </a:r>
            <a:endParaRPr lang="en-IN" sz="800" b="1" dirty="0">
              <a:effectLst/>
            </a:endParaRPr>
          </a:p>
        </c:rich>
      </c:tx>
      <c:layout/>
      <c:overlay val="0"/>
      <c:spPr>
        <a:noFill/>
        <a:ln>
          <a:noFill/>
        </a:ln>
        <a:effectLst/>
      </c:spPr>
    </c:title>
    <c:autoTitleDeleted val="0"/>
    <c:plotArea>
      <c:layout/>
      <c:barChart>
        <c:barDir val="col"/>
        <c:grouping val="clustered"/>
        <c:varyColors val="0"/>
        <c:ser>
          <c:idx val="0"/>
          <c:order val="0"/>
          <c:tx>
            <c:strRef>
              <c:f>Sheet2!$G$102</c:f>
              <c:strCache>
                <c:ptCount val="1"/>
                <c:pt idx="0">
                  <c:v>Online</c:v>
                </c:pt>
              </c:strCache>
            </c:strRef>
          </c:tx>
          <c:spPr>
            <a:solidFill>
              <a:schemeClr val="accent4"/>
            </a:solidFill>
            <a:ln>
              <a:noFill/>
            </a:ln>
            <a:effectLst/>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extLst>
            </c:dLbl>
            <c:dLbl>
              <c:idx val="1"/>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Sheet2!$F$103:$F$104</c:f>
              <c:strCache>
                <c:ptCount val="2"/>
                <c:pt idx="0">
                  <c:v>Men's Street Footwear</c:v>
                </c:pt>
                <c:pt idx="1">
                  <c:v>Women's Apparel</c:v>
                </c:pt>
              </c:strCache>
            </c:strRef>
          </c:cat>
          <c:val>
            <c:numRef>
              <c:f>Sheet2!$G$103:$G$104</c:f>
              <c:numCache>
                <c:formatCode>0%</c:formatCode>
                <c:ptCount val="2"/>
                <c:pt idx="0">
                  <c:v>0.24</c:v>
                </c:pt>
                <c:pt idx="1">
                  <c:v>0.216510915393509</c:v>
                </c:pt>
              </c:numCache>
            </c:numRef>
          </c:val>
        </c:ser>
        <c:dLbls>
          <c:showLegendKey val="0"/>
          <c:showVal val="0"/>
          <c:showCatName val="0"/>
          <c:showSerName val="0"/>
          <c:showPercent val="0"/>
          <c:showBubbleSize val="0"/>
        </c:dLbls>
        <c:gapWidth val="150"/>
        <c:axId val="949725968"/>
        <c:axId val="949724984"/>
      </c:barChart>
      <c:catAx>
        <c:axId val="949725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9724984"/>
        <c:crosses val="autoZero"/>
        <c:auto val="1"/>
        <c:lblAlgn val="ctr"/>
        <c:lblOffset val="100"/>
        <c:noMultiLvlLbl val="0"/>
      </c:catAx>
      <c:valAx>
        <c:axId val="949724984"/>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9725968"/>
        <c:crosses val="autoZero"/>
        <c:crossBetween val="between"/>
      </c:valAx>
      <c:spPr>
        <a:noFill/>
        <a:ln w="25400">
          <a:noFill/>
        </a:ln>
        <a:effectLst/>
      </c:spPr>
    </c:plotArea>
    <c:plotVisOnly val="1"/>
    <c:dispBlanksAs val="gap"/>
    <c:showDLblsOverMax val="0"/>
  </c:chart>
  <c:spPr>
    <a:noFill/>
    <a:ln>
      <a:solidFill>
        <a:schemeClr val="bg2"/>
      </a:solidFill>
    </a:ln>
    <a:effectLst/>
  </c:spPr>
  <c:txPr>
    <a:bodyPr/>
    <a:lstStyle/>
    <a:p>
      <a:pPr>
        <a:defRPr lang="en-US">
          <a:latin typeface="Arial" panose="020B0604020202020204" pitchFamily="34" charset="0"/>
          <a:cs typeface="Arial" panose="020B0604020202020204" pitchFamily="34"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dirty="0"/>
              <a:t>OP % through Outlet Method</a:t>
            </a:r>
            <a:endParaRPr lang="en-IN" sz="1000" b="1" dirty="0"/>
          </a:p>
        </c:rich>
      </c:tx>
      <c:layout/>
      <c:overlay val="0"/>
      <c:spPr>
        <a:noFill/>
        <a:ln>
          <a:noFill/>
        </a:ln>
        <a:effectLst/>
      </c:spPr>
    </c:title>
    <c:autoTitleDeleted val="0"/>
    <c:plotArea>
      <c:layout/>
      <c:barChart>
        <c:barDir val="col"/>
        <c:grouping val="clustered"/>
        <c:varyColors val="0"/>
        <c:ser>
          <c:idx val="0"/>
          <c:order val="0"/>
          <c:tx>
            <c:strRef>
              <c:f>Sheet2!$G$102</c:f>
              <c:strCache>
                <c:ptCount val="1"/>
                <c:pt idx="0">
                  <c:v>Online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Sheet2!$F$108:$F$109</c:f>
              <c:strCache>
                <c:ptCount val="2"/>
                <c:pt idx="0">
                  <c:v>Men's Street Footwear</c:v>
                </c:pt>
                <c:pt idx="1">
                  <c:v>Women's Apparel</c:v>
                </c:pt>
              </c:strCache>
            </c:strRef>
          </c:cat>
          <c:val>
            <c:numRef>
              <c:f>Sheet2!$G$108:$G$109</c:f>
              <c:numCache>
                <c:formatCode>0%</c:formatCode>
                <c:ptCount val="2"/>
                <c:pt idx="0">
                  <c:v>0.23</c:v>
                </c:pt>
                <c:pt idx="1">
                  <c:v>0.21</c:v>
                </c:pt>
              </c:numCache>
            </c:numRef>
          </c:val>
        </c:ser>
        <c:dLbls>
          <c:showLegendKey val="0"/>
          <c:showVal val="0"/>
          <c:showCatName val="0"/>
          <c:showSerName val="0"/>
          <c:showPercent val="0"/>
          <c:showBubbleSize val="0"/>
        </c:dLbls>
        <c:gapWidth val="150"/>
        <c:axId val="949725968"/>
        <c:axId val="949724984"/>
      </c:barChart>
      <c:catAx>
        <c:axId val="9497259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9724984"/>
        <c:crosses val="autoZero"/>
        <c:auto val="1"/>
        <c:lblAlgn val="ctr"/>
        <c:lblOffset val="100"/>
        <c:noMultiLvlLbl val="0"/>
      </c:catAx>
      <c:valAx>
        <c:axId val="949724984"/>
        <c:scaling>
          <c:orientation val="minMax"/>
        </c:scaling>
        <c:delete val="1"/>
        <c:axPos val="l"/>
        <c:numFmt formatCode="0%" sourceLinked="1"/>
        <c:majorTickMark val="none"/>
        <c:minorTickMark val="none"/>
        <c:tickLblPos val="nextTo"/>
        <c:txPr>
          <a:bodyPr rot="-60000000" spcFirstLastPara="0" vertOverflow="ellipsis" vert="horz" wrap="square" anchor="ctr" anchorCtr="1"/>
          <a:lstStyle/>
          <a:p>
            <a:pPr>
              <a:defRPr lang="en-US"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49725968"/>
        <c:crosses val="autoZero"/>
        <c:crossBetween val="between"/>
      </c:valAx>
      <c:spPr>
        <a:noFill/>
        <a:ln w="25400">
          <a:noFill/>
        </a:ln>
        <a:effectLst/>
      </c:spPr>
    </c:plotArea>
    <c:plotVisOnly val="1"/>
    <c:dispBlanksAs val="gap"/>
    <c:showDLblsOverMax val="0"/>
  </c:chart>
  <c:spPr>
    <a:noFill/>
    <a:ln>
      <a:solidFill>
        <a:schemeClr val="bg2"/>
      </a:solidFill>
    </a:ln>
    <a:effectLst/>
  </c:spPr>
  <c:txPr>
    <a:bodyPr/>
    <a:lstStyle/>
    <a:p>
      <a:pPr>
        <a:defRPr lang="en-US" sz="1000">
          <a:latin typeface="Arial" panose="020B0604020202020204" pitchFamily="34" charset="0"/>
          <a:cs typeface="Arial" panose="020B0604020202020204" pitchFamily="3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7088C-F4A7-4A3F-BB8E-1865206E726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B444-B14D-4EEB-8B85-161F96B8CC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6.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1029" name="think-cell Slide" r:id="rId3" imgW="11430" imgH="11430" progId="TCLayout.ActiveDocument.1">
                  <p:embed/>
                </p:oleObj>
              </mc:Choice>
              <mc:Fallback>
                <p:oleObj name="think-cell Slide" r:id="rId3" imgW="11430" imgH="11430" progId="TCLayout.ActiveDocument.1">
                  <p:embed/>
                  <p:pic>
                    <p:nvPicPr>
                      <p:cNvPr id="0" name="Object 7" hidden="1"/>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2" name="Title 1"/>
          <p:cNvSpPr>
            <a:spLocks noGrp="1"/>
          </p:cNvSpPr>
          <p:nvPr>
            <p:ph type="title"/>
          </p:nvPr>
        </p:nvSpPr>
        <p:spPr>
          <a:xfrm>
            <a:off x="612648" y="294200"/>
            <a:ext cx="10972800" cy="590400"/>
          </a:xfrm>
        </p:spPr>
        <p:txBody>
          <a:bodyPr/>
          <a:lstStyle>
            <a:lvl1pPr>
              <a:defRPr sz="2200">
                <a:solidFill>
                  <a:schemeClr val="bg1"/>
                </a:solidFill>
                <a:latin typeface="EYInterstate Light" panose="02000506000000020004" pitchFamily="2" charset="0"/>
                <a:cs typeface="Arial" panose="020B0604020202020204" pitchFamily="34" charset="0"/>
                <a:sym typeface="EYInterstate Light" panose="02000506000000020004" pitchFamily="2" charset="0"/>
              </a:defRPr>
            </a:lvl1pPr>
          </a:lstStyle>
          <a:p>
            <a:endParaRPr lang="en-GB" dirty="0"/>
          </a:p>
        </p:txBody>
      </p:sp>
      <p:sp>
        <p:nvSpPr>
          <p:cNvPr id="80" name="Line 10"/>
          <p:cNvSpPr>
            <a:spLocks noChangeShapeType="1"/>
          </p:cNvSpPr>
          <p:nvPr userDrawn="1"/>
        </p:nvSpPr>
        <p:spPr bwMode="auto">
          <a:xfrm>
            <a:off x="609601" y="907750"/>
            <a:ext cx="10974284" cy="0"/>
          </a:xfrm>
          <a:prstGeom prst="line">
            <a:avLst/>
          </a:prstGeom>
          <a:noFill/>
          <a:ln w="19050">
            <a:solidFill>
              <a:schemeClr val="accent1"/>
            </a:solidFill>
            <a:rou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Light" panose="02000506000000020004" pitchFamily="2" charset="0"/>
              <a:cs typeface="Arial" panose="020B0604020202020204" pitchFamily="34" charset="0"/>
              <a:sym typeface="EYInterstate Light" panose="02000506000000020004" pitchFamily="2" charset="0"/>
            </a:endParaRPr>
          </a:p>
        </p:txBody>
      </p:sp>
      <p:sp>
        <p:nvSpPr>
          <p:cNvPr id="10" name="Text Placeholder 3"/>
          <p:cNvSpPr>
            <a:spLocks noGrp="1"/>
          </p:cNvSpPr>
          <p:nvPr>
            <p:ph type="body" sz="quarter" idx="12" hasCustomPrompt="1"/>
          </p:nvPr>
        </p:nvSpPr>
        <p:spPr>
          <a:xfrm>
            <a:off x="612648" y="80267"/>
            <a:ext cx="5495942" cy="156966"/>
          </a:xfrm>
          <a:noFill/>
        </p:spPr>
        <p:txBody>
          <a:bodyPr vert="horz" wrap="square" lIns="0" tIns="0" rIns="0" bIns="0" rtlCol="0">
            <a:spAutoFit/>
          </a:bodyPr>
          <a:lstStyle>
            <a:lvl1pPr marL="0" indent="0">
              <a:buNone/>
              <a:defRPr lang="en-US" sz="1200" dirty="0" smtClean="0">
                <a:solidFill>
                  <a:schemeClr val="accent1"/>
                </a:solidFill>
                <a:latin typeface="EYInterstate Light" panose="02000506000000020004" pitchFamily="2" charset="0"/>
                <a:cs typeface="Arial" panose="020B0604020202020204" pitchFamily="34" charset="0"/>
                <a:sym typeface="EYInterstate Light" panose="02000506000000020004" pitchFamily="2" charset="0"/>
              </a:defRPr>
            </a:lvl1pPr>
            <a:lvl2pPr marL="285750" indent="0">
              <a:buNone/>
              <a:defRPr lang="en-US" sz="1800" dirty="0" smtClean="0">
                <a:solidFill>
                  <a:schemeClr val="tx1"/>
                </a:solidFill>
                <a:latin typeface="+mn-lt"/>
              </a:defRPr>
            </a:lvl2pPr>
            <a:lvl3pPr marL="742950" indent="0">
              <a:buNone/>
              <a:defRPr lang="en-US" sz="1800" dirty="0" smtClean="0">
                <a:solidFill>
                  <a:schemeClr val="tx1"/>
                </a:solidFill>
                <a:latin typeface="+mn-lt"/>
              </a:defRPr>
            </a:lvl3pPr>
            <a:lvl4pPr marL="1200150" indent="0">
              <a:buNone/>
              <a:defRPr lang="en-US" sz="1800" dirty="0" smtClean="0">
                <a:solidFill>
                  <a:schemeClr val="tx1"/>
                </a:solidFill>
                <a:latin typeface="+mn-lt"/>
              </a:defRPr>
            </a:lvl4pPr>
            <a:lvl5pPr marL="1657350" indent="0">
              <a:buNone/>
              <a:defRPr lang="en-US" sz="1800" dirty="0">
                <a:solidFill>
                  <a:schemeClr val="tx1"/>
                </a:solidFill>
                <a:latin typeface="+mn-lt"/>
              </a:defRPr>
            </a:lvl5pPr>
          </a:lstStyle>
          <a:p>
            <a:pPr marL="0" lvl="0">
              <a:lnSpc>
                <a:spcPct val="85000"/>
              </a:lnSpc>
              <a:spcAft>
                <a:spcPts val="600"/>
              </a:spcAft>
              <a:buSzPct val="75000"/>
            </a:pPr>
            <a:r>
              <a:rPr lang="en-US" dirty="0"/>
              <a:t>Section header</a:t>
            </a:r>
            <a:endParaRPr lang="en-US" dirty="0"/>
          </a:p>
        </p:txBody>
      </p:sp>
      <p:sp>
        <p:nvSpPr>
          <p:cNvPr id="11" name="Text Placeholder 11"/>
          <p:cNvSpPr>
            <a:spLocks noGrp="1"/>
          </p:cNvSpPr>
          <p:nvPr>
            <p:ph type="body" sz="quarter" idx="11" hasCustomPrompt="1"/>
          </p:nvPr>
        </p:nvSpPr>
        <p:spPr>
          <a:xfrm>
            <a:off x="615366" y="6426589"/>
            <a:ext cx="7864342" cy="242888"/>
          </a:xfrm>
        </p:spPr>
        <p:txBody>
          <a:bodyPr vert="horz" wrap="square" lIns="9144" tIns="9144" rIns="9144" bIns="9144" rtlCol="0" anchor="b" anchorCtr="0">
            <a:noAutofit/>
          </a:bodyPr>
          <a:lstStyle>
            <a:lvl1pPr marL="0" indent="0">
              <a:buNone/>
              <a:defRPr lang="en-US" sz="800" smtClean="0">
                <a:solidFill>
                  <a:schemeClr val="bg1">
                    <a:lumMod val="60000"/>
                    <a:lumOff val="40000"/>
                  </a:schemeClr>
                </a:solidFill>
                <a:latin typeface="EYInterstate Light" panose="02000506000000020004" pitchFamily="2" charset="0"/>
                <a:cs typeface="Arial" panose="020B0604020202020204" pitchFamily="34" charset="0"/>
                <a:sym typeface="EYInterstate Light" panose="02000506000000020004" pitchFamily="2" charset="0"/>
              </a:defRPr>
            </a:lvl1pPr>
            <a:lvl2pPr marL="171450" indent="0">
              <a:buNone/>
              <a:defRPr lang="en-US" smtClean="0"/>
            </a:lvl2pPr>
            <a:lvl3pPr marL="342900" indent="0">
              <a:buNone/>
              <a:defRPr lang="en-US" smtClean="0"/>
            </a:lvl3pPr>
            <a:lvl4pPr marL="514350" indent="0">
              <a:buNone/>
              <a:defRPr lang="en-US" smtClean="0"/>
            </a:lvl4pPr>
            <a:lvl5pPr marL="685800" indent="0">
              <a:buNone/>
              <a:defRPr lang="en-US"/>
            </a:lvl5pPr>
          </a:lstStyle>
          <a:p>
            <a:pPr marL="0" lvl="0" indent="0">
              <a:buNone/>
            </a:pPr>
            <a:r>
              <a:rPr lang="en-US" dirty="0"/>
              <a:t>Source:</a:t>
            </a:r>
            <a:endParaRPr lang="en-US" dirty="0"/>
          </a:p>
        </p:txBody>
      </p:sp>
      <p:sp>
        <p:nvSpPr>
          <p:cNvPr id="13" name="Text Placeholder 5"/>
          <p:cNvSpPr>
            <a:spLocks noGrp="1"/>
          </p:cNvSpPr>
          <p:nvPr>
            <p:ph type="body" sz="quarter" idx="13" hasCustomPrompt="1"/>
          </p:nvPr>
        </p:nvSpPr>
        <p:spPr>
          <a:xfrm>
            <a:off x="612648" y="934400"/>
            <a:ext cx="9389004" cy="228600"/>
          </a:xfrm>
          <a:noFill/>
          <a:ln w="9525">
            <a:noFill/>
          </a:ln>
          <a:extLst>
            <a:ext uri="{909E8E84-426E-40DD-AFC4-6F175D3DCCD1}">
              <a14:hiddenFill xmlns:a14="http://schemas.microsoft.com/office/drawing/2010/main">
                <a:solidFill>
                  <a:srgbClr val="FFFFFF">
                    <a:alpha val="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lvl1pPr marL="0" indent="0">
              <a:buNone/>
              <a:defRPr lang="en-US" sz="1400" b="0" dirty="0" smtClean="0">
                <a:solidFill>
                  <a:srgbClr val="4B4B4B"/>
                </a:solidFill>
                <a:latin typeface="EYInterstate Light" panose="02000506000000020004" pitchFamily="2" charset="0"/>
                <a:cs typeface="Arial" panose="020B0604020202020204" pitchFamily="34" charset="0"/>
                <a:sym typeface="EYInterstate Light" panose="02000506000000020004" pitchFamily="2" charset="0"/>
              </a:defRPr>
            </a:lvl1pPr>
            <a:lvl2pPr marL="285750" indent="0">
              <a:buNone/>
              <a:defRPr lang="en-US" sz="1800" dirty="0" smtClean="0">
                <a:solidFill>
                  <a:schemeClr val="lt1"/>
                </a:solidFill>
                <a:latin typeface="+mn-lt"/>
              </a:defRPr>
            </a:lvl2pPr>
            <a:lvl3pPr marL="742950" indent="0">
              <a:buNone/>
              <a:defRPr lang="en-US" sz="1800" dirty="0" smtClean="0">
                <a:solidFill>
                  <a:schemeClr val="lt1"/>
                </a:solidFill>
                <a:latin typeface="+mn-lt"/>
              </a:defRPr>
            </a:lvl3pPr>
            <a:lvl4pPr marL="1200150" indent="0">
              <a:buNone/>
              <a:defRPr lang="en-US" sz="1800" dirty="0" smtClean="0">
                <a:solidFill>
                  <a:schemeClr val="lt1"/>
                </a:solidFill>
                <a:latin typeface="+mn-lt"/>
              </a:defRPr>
            </a:lvl4pPr>
            <a:lvl5pPr marL="1657350" indent="0">
              <a:buNone/>
              <a:defRPr lang="en-US" sz="1800" dirty="0">
                <a:solidFill>
                  <a:schemeClr val="lt1"/>
                </a:solidFill>
                <a:latin typeface="+mn-lt"/>
              </a:defRPr>
            </a:lvl5pPr>
          </a:lstStyle>
          <a:p>
            <a:pPr marL="0" lvl="0"/>
            <a:r>
              <a:rPr lang="en-US" dirty="0"/>
              <a:t>Sub-title</a:t>
            </a:r>
            <a:endParaRPr lang="en-US" dirty="0"/>
          </a:p>
        </p:txBody>
      </p:sp>
      <p:sp>
        <p:nvSpPr>
          <p:cNvPr id="14" name="Text Placeholder 4"/>
          <p:cNvSpPr>
            <a:spLocks noGrp="1"/>
          </p:cNvSpPr>
          <p:nvPr>
            <p:ph type="body" sz="quarter" idx="14" hasCustomPrompt="1"/>
          </p:nvPr>
        </p:nvSpPr>
        <p:spPr>
          <a:xfrm>
            <a:off x="10060780" y="934400"/>
            <a:ext cx="1523841" cy="228600"/>
          </a:xfrm>
        </p:spPr>
        <p:txBody>
          <a:bodyPr wrap="square" anchor="ctr">
            <a:noAutofit/>
          </a:bodyPr>
          <a:lstStyle>
            <a:lvl1pPr marL="0" indent="0" algn="r">
              <a:buNone/>
              <a:defRPr sz="1050">
                <a:solidFill>
                  <a:schemeClr val="accent3"/>
                </a:solidFill>
                <a:latin typeface="EYInterstate Light" panose="02000506000000020004" pitchFamily="2" charset="0"/>
                <a:cs typeface="Arial" panose="020B0604020202020204" pitchFamily="34" charset="0"/>
                <a:sym typeface="EYInterstate Light" panose="02000506000000020004" pitchFamily="2" charset="0"/>
              </a:defRPr>
            </a:lvl1pPr>
          </a:lstStyle>
          <a:p>
            <a:pPr lvl="0"/>
            <a:r>
              <a:rPr lang="en-US" dirty="0"/>
              <a:t>Slide info</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7.xml"/><Relationship Id="rId8" Type="http://schemas.openxmlformats.org/officeDocument/2006/relationships/slideLayout" Target="../slideLayouts/slideLayout126.xml"/><Relationship Id="rId7" Type="http://schemas.openxmlformats.org/officeDocument/2006/relationships/slideLayout" Target="../slideLayouts/slideLayout125.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4" Type="http://schemas.openxmlformats.org/officeDocument/2006/relationships/slideLayout" Target="../slideLayouts/slideLayout122.xml"/><Relationship Id="rId3" Type="http://schemas.openxmlformats.org/officeDocument/2006/relationships/slideLayout" Target="../slideLayouts/slideLayout121.xml"/><Relationship Id="rId2" Type="http://schemas.openxmlformats.org/officeDocument/2006/relationships/slideLayout" Target="../slideLayouts/slideLayout120.xml"/><Relationship Id="rId14" Type="http://schemas.openxmlformats.org/officeDocument/2006/relationships/theme" Target="../theme/theme10.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40.xml"/><Relationship Id="rId8" Type="http://schemas.openxmlformats.org/officeDocument/2006/relationships/slideLayout" Target="../slideLayouts/slideLayout139.xml"/><Relationship Id="rId7" Type="http://schemas.openxmlformats.org/officeDocument/2006/relationships/slideLayout" Target="../slideLayouts/slideLayout138.xml"/><Relationship Id="rId6" Type="http://schemas.openxmlformats.org/officeDocument/2006/relationships/slideLayout" Target="../slideLayouts/slideLayout137.xml"/><Relationship Id="rId5" Type="http://schemas.openxmlformats.org/officeDocument/2006/relationships/slideLayout" Target="../slideLayouts/slideLayout136.xml"/><Relationship Id="rId4" Type="http://schemas.openxmlformats.org/officeDocument/2006/relationships/slideLayout" Target="../slideLayouts/slideLayout135.xml"/><Relationship Id="rId3" Type="http://schemas.openxmlformats.org/officeDocument/2006/relationships/slideLayout" Target="../slideLayouts/slideLayout134.xml"/><Relationship Id="rId2" Type="http://schemas.openxmlformats.org/officeDocument/2006/relationships/slideLayout" Target="../slideLayouts/slideLayout133.xml"/><Relationship Id="rId14" Type="http://schemas.openxmlformats.org/officeDocument/2006/relationships/theme" Target="../theme/theme11.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 Type="http://schemas.openxmlformats.org/officeDocument/2006/relationships/slideLayout" Target="../slideLayouts/slideLayout132.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4" Type="http://schemas.openxmlformats.org/officeDocument/2006/relationships/theme" Target="../theme/theme12.xml"/><Relationship Id="rId13" Type="http://schemas.openxmlformats.org/officeDocument/2006/relationships/slideLayout" Target="../slideLayouts/slideLayout157.xml"/><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6.xml"/><Relationship Id="rId8" Type="http://schemas.openxmlformats.org/officeDocument/2006/relationships/slideLayout" Target="../slideLayouts/slideLayout165.xml"/><Relationship Id="rId7" Type="http://schemas.openxmlformats.org/officeDocument/2006/relationships/slideLayout" Target="../slideLayouts/slideLayout164.xml"/><Relationship Id="rId6" Type="http://schemas.openxmlformats.org/officeDocument/2006/relationships/slideLayout" Target="../slideLayouts/slideLayout163.xml"/><Relationship Id="rId5" Type="http://schemas.openxmlformats.org/officeDocument/2006/relationships/slideLayout" Target="../slideLayouts/slideLayout162.xml"/><Relationship Id="rId4" Type="http://schemas.openxmlformats.org/officeDocument/2006/relationships/slideLayout" Target="../slideLayouts/slideLayout161.xml"/><Relationship Id="rId3" Type="http://schemas.openxmlformats.org/officeDocument/2006/relationships/slideLayout" Target="../slideLayouts/slideLayout160.xml"/><Relationship Id="rId2" Type="http://schemas.openxmlformats.org/officeDocument/2006/relationships/slideLayout" Target="../slideLayouts/slideLayout159.xml"/><Relationship Id="rId14" Type="http://schemas.openxmlformats.org/officeDocument/2006/relationships/theme" Target="../theme/theme13.xml"/><Relationship Id="rId13" Type="http://schemas.openxmlformats.org/officeDocument/2006/relationships/slideLayout" Target="../slideLayouts/slideLayout170.xml"/><Relationship Id="rId12" Type="http://schemas.openxmlformats.org/officeDocument/2006/relationships/slideLayout" Target="../slideLayouts/slideLayout169.xml"/><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4" Type="http://schemas.openxmlformats.org/officeDocument/2006/relationships/theme" Target="../theme/theme14.xml"/><Relationship Id="rId13" Type="http://schemas.openxmlformats.org/officeDocument/2006/relationships/slideLayout" Target="../slideLayouts/slideLayout183.xml"/><Relationship Id="rId12" Type="http://schemas.openxmlformats.org/officeDocument/2006/relationships/slideLayout" Target="../slideLayouts/slideLayout182.xml"/><Relationship Id="rId11" Type="http://schemas.openxmlformats.org/officeDocument/2006/relationships/slideLayout" Target="../slideLayouts/slideLayout181.xml"/><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2.xml"/><Relationship Id="rId8" Type="http://schemas.openxmlformats.org/officeDocument/2006/relationships/slideLayout" Target="../slideLayouts/slideLayout191.xml"/><Relationship Id="rId7" Type="http://schemas.openxmlformats.org/officeDocument/2006/relationships/slideLayout" Target="../slideLayouts/slideLayout190.xml"/><Relationship Id="rId6" Type="http://schemas.openxmlformats.org/officeDocument/2006/relationships/slideLayout" Target="../slideLayouts/slideLayout189.xml"/><Relationship Id="rId5" Type="http://schemas.openxmlformats.org/officeDocument/2006/relationships/slideLayout" Target="../slideLayouts/slideLayout188.xml"/><Relationship Id="rId4" Type="http://schemas.openxmlformats.org/officeDocument/2006/relationships/slideLayout" Target="../slideLayouts/slideLayout187.xml"/><Relationship Id="rId3" Type="http://schemas.openxmlformats.org/officeDocument/2006/relationships/slideLayout" Target="../slideLayouts/slideLayout186.xml"/><Relationship Id="rId2" Type="http://schemas.openxmlformats.org/officeDocument/2006/relationships/slideLayout" Target="../slideLayouts/slideLayout185.xml"/><Relationship Id="rId14" Type="http://schemas.openxmlformats.org/officeDocument/2006/relationships/theme" Target="../theme/theme15.xml"/><Relationship Id="rId13" Type="http://schemas.openxmlformats.org/officeDocument/2006/relationships/slideLayout" Target="../slideLayouts/slideLayout196.xml"/><Relationship Id="rId12" Type="http://schemas.openxmlformats.org/officeDocument/2006/relationships/slideLayout" Target="../slideLayouts/slideLayout195.xml"/><Relationship Id="rId11" Type="http://schemas.openxmlformats.org/officeDocument/2006/relationships/slideLayout" Target="../slideLayouts/slideLayout194.xml"/><Relationship Id="rId10" Type="http://schemas.openxmlformats.org/officeDocument/2006/relationships/slideLayout" Target="../slideLayouts/slideLayout193.xml"/><Relationship Id="rId1" Type="http://schemas.openxmlformats.org/officeDocument/2006/relationships/slideLayout" Target="../slideLayouts/slideLayout184.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4" Type="http://schemas.openxmlformats.org/officeDocument/2006/relationships/theme" Target="../theme/theme16.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4" Type="http://schemas.openxmlformats.org/officeDocument/2006/relationships/theme" Target="../theme/theme17.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1.xml"/><Relationship Id="rId8" Type="http://schemas.openxmlformats.org/officeDocument/2006/relationships/slideLayout" Target="../slideLayouts/slideLayout230.xml"/><Relationship Id="rId7" Type="http://schemas.openxmlformats.org/officeDocument/2006/relationships/slideLayout" Target="../slideLayouts/slideLayout229.xml"/><Relationship Id="rId6" Type="http://schemas.openxmlformats.org/officeDocument/2006/relationships/slideLayout" Target="../slideLayouts/slideLayout228.xml"/><Relationship Id="rId5" Type="http://schemas.openxmlformats.org/officeDocument/2006/relationships/slideLayout" Target="../slideLayouts/slideLayout227.xml"/><Relationship Id="rId4" Type="http://schemas.openxmlformats.org/officeDocument/2006/relationships/slideLayout" Target="../slideLayouts/slideLayout226.xml"/><Relationship Id="rId3" Type="http://schemas.openxmlformats.org/officeDocument/2006/relationships/slideLayout" Target="../slideLayouts/slideLayout225.xml"/><Relationship Id="rId2" Type="http://schemas.openxmlformats.org/officeDocument/2006/relationships/slideLayout" Target="../slideLayouts/slideLayout224.xml"/><Relationship Id="rId14" Type="http://schemas.openxmlformats.org/officeDocument/2006/relationships/theme" Target="../theme/theme18.xml"/><Relationship Id="rId13" Type="http://schemas.openxmlformats.org/officeDocument/2006/relationships/slideLayout" Target="../slideLayouts/slideLayout235.xml"/><Relationship Id="rId12" Type="http://schemas.openxmlformats.org/officeDocument/2006/relationships/slideLayout" Target="../slideLayouts/slideLayout234.xml"/><Relationship Id="rId11" Type="http://schemas.openxmlformats.org/officeDocument/2006/relationships/slideLayout" Target="../slideLayouts/slideLayout233.xml"/><Relationship Id="rId10" Type="http://schemas.openxmlformats.org/officeDocument/2006/relationships/slideLayout" Target="../slideLayouts/slideLayout232.xml"/><Relationship Id="rId1" Type="http://schemas.openxmlformats.org/officeDocument/2006/relationships/slideLayout" Target="../slideLayouts/slideLayout223.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4.xml"/><Relationship Id="rId8" Type="http://schemas.openxmlformats.org/officeDocument/2006/relationships/slideLayout" Target="../slideLayouts/slideLayout243.xml"/><Relationship Id="rId7" Type="http://schemas.openxmlformats.org/officeDocument/2006/relationships/slideLayout" Target="../slideLayouts/slideLayout242.xml"/><Relationship Id="rId6" Type="http://schemas.openxmlformats.org/officeDocument/2006/relationships/slideLayout" Target="../slideLayouts/slideLayout241.xml"/><Relationship Id="rId5" Type="http://schemas.openxmlformats.org/officeDocument/2006/relationships/slideLayout" Target="../slideLayouts/slideLayout240.xml"/><Relationship Id="rId4" Type="http://schemas.openxmlformats.org/officeDocument/2006/relationships/slideLayout" Target="../slideLayouts/slideLayout239.xml"/><Relationship Id="rId3" Type="http://schemas.openxmlformats.org/officeDocument/2006/relationships/slideLayout" Target="../slideLayouts/slideLayout238.xml"/><Relationship Id="rId2" Type="http://schemas.openxmlformats.org/officeDocument/2006/relationships/slideLayout" Target="../slideLayouts/slideLayout237.xml"/><Relationship Id="rId14" Type="http://schemas.openxmlformats.org/officeDocument/2006/relationships/theme" Target="../theme/theme19.xml"/><Relationship Id="rId13" Type="http://schemas.openxmlformats.org/officeDocument/2006/relationships/slideLayout" Target="../slideLayouts/slideLayout248.xml"/><Relationship Id="rId12" Type="http://schemas.openxmlformats.org/officeDocument/2006/relationships/slideLayout" Target="../slideLayouts/slideLayout247.xml"/><Relationship Id="rId11" Type="http://schemas.openxmlformats.org/officeDocument/2006/relationships/slideLayout" Target="../slideLayouts/slideLayout246.xml"/><Relationship Id="rId10" Type="http://schemas.openxmlformats.org/officeDocument/2006/relationships/slideLayout" Target="../slideLayouts/slideLayout245.xml"/><Relationship Id="rId1"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7.xml"/><Relationship Id="rId8" Type="http://schemas.openxmlformats.org/officeDocument/2006/relationships/slideLayout" Target="../slideLayouts/slideLayout256.xml"/><Relationship Id="rId7" Type="http://schemas.openxmlformats.org/officeDocument/2006/relationships/slideLayout" Target="../slideLayouts/slideLayout255.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4" Type="http://schemas.openxmlformats.org/officeDocument/2006/relationships/slideLayout" Target="../slideLayouts/slideLayout252.xml"/><Relationship Id="rId3" Type="http://schemas.openxmlformats.org/officeDocument/2006/relationships/slideLayout" Target="../slideLayouts/slideLayout251.xml"/><Relationship Id="rId2" Type="http://schemas.openxmlformats.org/officeDocument/2006/relationships/slideLayout" Target="../slideLayouts/slideLayout250.xml"/><Relationship Id="rId14" Type="http://schemas.openxmlformats.org/officeDocument/2006/relationships/theme" Target="../theme/theme20.xml"/><Relationship Id="rId13" Type="http://schemas.openxmlformats.org/officeDocument/2006/relationships/slideLayout" Target="../slideLayouts/slideLayout261.xml"/><Relationship Id="rId12" Type="http://schemas.openxmlformats.org/officeDocument/2006/relationships/slideLayout" Target="../slideLayouts/slideLayout260.xml"/><Relationship Id="rId11" Type="http://schemas.openxmlformats.org/officeDocument/2006/relationships/slideLayout" Target="../slideLayouts/slideLayout259.xml"/><Relationship Id="rId10" Type="http://schemas.openxmlformats.org/officeDocument/2006/relationships/slideLayout" Target="../slideLayouts/slideLayout258.xml"/><Relationship Id="rId1" Type="http://schemas.openxmlformats.org/officeDocument/2006/relationships/slideLayout" Target="../slideLayouts/slideLayout24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5" Type="http://schemas.openxmlformats.org/officeDocument/2006/relationships/theme" Target="../theme/theme3.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4" Type="http://schemas.openxmlformats.org/officeDocument/2006/relationships/theme" Target="../theme/theme4.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4" Type="http://schemas.openxmlformats.org/officeDocument/2006/relationships/theme" Target="../theme/theme5.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4" Type="http://schemas.openxmlformats.org/officeDocument/2006/relationships/theme" Target="../theme/theme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4" Type="http://schemas.openxmlformats.org/officeDocument/2006/relationships/theme" Target="../theme/theme7.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1.xml"/><Relationship Id="rId8" Type="http://schemas.openxmlformats.org/officeDocument/2006/relationships/slideLayout" Target="../slideLayouts/slideLayout100.xml"/><Relationship Id="rId7" Type="http://schemas.openxmlformats.org/officeDocument/2006/relationships/slideLayout" Target="../slideLayouts/slideLayout99.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4" Type="http://schemas.openxmlformats.org/officeDocument/2006/relationships/theme" Target="../theme/theme8.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4.xml"/><Relationship Id="rId8" Type="http://schemas.openxmlformats.org/officeDocument/2006/relationships/slideLayout" Target="../slideLayouts/slideLayout113.xml"/><Relationship Id="rId7" Type="http://schemas.openxmlformats.org/officeDocument/2006/relationships/slideLayout" Target="../slideLayouts/slideLayout112.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3" Type="http://schemas.openxmlformats.org/officeDocument/2006/relationships/slideLayout" Target="../slideLayouts/slideLayout108.xml"/><Relationship Id="rId2" Type="http://schemas.openxmlformats.org/officeDocument/2006/relationships/slideLayout" Target="../slideLayouts/slideLayout107.xml"/><Relationship Id="rId14" Type="http://schemas.openxmlformats.org/officeDocument/2006/relationships/theme" Target="../theme/theme9.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1"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14.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0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18.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9.xml"/><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9.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92.xml"/><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5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66.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1.xml"/><Relationship Id="rId4" Type="http://schemas.openxmlformats.org/officeDocument/2006/relationships/image" Target="../media/image24.png"/><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4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5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83.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22.xml"/><Relationship Id="rId4" Type="http://schemas.openxmlformats.org/officeDocument/2006/relationships/image" Target="../media/image33.png"/><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96.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09.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4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61.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40.xml"/><Relationship Id="rId7" Type="http://schemas.openxmlformats.org/officeDocument/2006/relationships/tags" Target="../tags/tag3.x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tags" Target="../tags/tag2.xml"/><Relationship Id="rId3" Type="http://schemas.openxmlformats.org/officeDocument/2006/relationships/chart" Target="../charts/chart3.xml"/><Relationship Id="rId2" Type="http://schemas.openxmlformats.org/officeDocument/2006/relationships/chart" Target="../charts/chart2.xml"/><Relationship Id="rId10" Type="http://schemas.openxmlformats.org/officeDocument/2006/relationships/notesSlide" Target="../notesSlides/notesSlide1.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9" Type="http://schemas.openxmlformats.org/officeDocument/2006/relationships/chart" Target="../charts/chart12.xml"/><Relationship Id="rId8" Type="http://schemas.openxmlformats.org/officeDocument/2006/relationships/chart" Target="../charts/chart11.xml"/><Relationship Id="rId7" Type="http://schemas.openxmlformats.org/officeDocument/2006/relationships/chart" Target="../charts/chart10.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 Id="rId3" Type="http://schemas.openxmlformats.org/officeDocument/2006/relationships/chart" Target="../charts/chart6.xml"/><Relationship Id="rId2" Type="http://schemas.openxmlformats.org/officeDocument/2006/relationships/chart" Target="../charts/chart5.xml"/><Relationship Id="rId16" Type="http://schemas.openxmlformats.org/officeDocument/2006/relationships/notesSlide" Target="../notesSlides/notesSlide2.xml"/><Relationship Id="rId15" Type="http://schemas.openxmlformats.org/officeDocument/2006/relationships/vmlDrawing" Target="../drawings/vmlDrawing3.vml"/><Relationship Id="rId14" Type="http://schemas.openxmlformats.org/officeDocument/2006/relationships/slideLayout" Target="../slideLayouts/slideLayout40.xml"/><Relationship Id="rId13" Type="http://schemas.openxmlformats.org/officeDocument/2006/relationships/tags" Target="../tags/tag5.xml"/><Relationship Id="rId12" Type="http://schemas.openxmlformats.org/officeDocument/2006/relationships/image" Target="../media/image6.emf"/><Relationship Id="rId11" Type="http://schemas.openxmlformats.org/officeDocument/2006/relationships/oleObject" Target="../embeddings/oleObject3.bin"/><Relationship Id="rId10" Type="http://schemas.openxmlformats.org/officeDocument/2006/relationships/tags" Target="../tags/tag4.xml"/><Relationship Id="rId1" Type="http://schemas.openxmlformats.org/officeDocument/2006/relationships/chart" Target="../charts/chart4.xml"/></Relationships>
</file>

<file path=ppt/slides/_rels/slide9.xml.rels><?xml version="1.0" encoding="UTF-8" standalone="yes"?>
<Relationships xmlns="http://schemas.openxmlformats.org/package/2006/relationships"><Relationship Id="rId9" Type="http://schemas.openxmlformats.org/officeDocument/2006/relationships/image" Target="../media/image6.emf"/><Relationship Id="rId8" Type="http://schemas.openxmlformats.org/officeDocument/2006/relationships/oleObject" Target="../embeddings/oleObject4.bin"/><Relationship Id="rId7" Type="http://schemas.openxmlformats.org/officeDocument/2006/relationships/tags" Target="../tags/tag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 Id="rId3" Type="http://schemas.openxmlformats.org/officeDocument/2006/relationships/chart" Target="../charts/chart15.xml"/><Relationship Id="rId2" Type="http://schemas.openxmlformats.org/officeDocument/2006/relationships/chart" Target="../charts/chart14.xml"/><Relationship Id="rId13" Type="http://schemas.openxmlformats.org/officeDocument/2006/relationships/notesSlide" Target="../notesSlides/notesSlide3.xml"/><Relationship Id="rId12" Type="http://schemas.openxmlformats.org/officeDocument/2006/relationships/vmlDrawing" Target="../drawings/vmlDrawing4.vml"/><Relationship Id="rId11" Type="http://schemas.openxmlformats.org/officeDocument/2006/relationships/slideLayout" Target="../slideLayouts/slideLayout40.xml"/><Relationship Id="rId10" Type="http://schemas.openxmlformats.org/officeDocument/2006/relationships/tags" Target="../tags/tag7.xml"/><Relationship Id="rId1" Type="http://schemas.openxmlformats.org/officeDocument/2006/relationships/chart" Target="../charts/char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2" y="-9448"/>
            <a:ext cx="12201142" cy="6876896"/>
          </a:xfrm>
          <a:prstGeom prst="rect">
            <a:avLst/>
          </a:prstGeom>
        </p:spPr>
      </p:pic>
      <p:sp>
        <p:nvSpPr>
          <p:cNvPr id="13" name="Text Placeholder 4"/>
          <p:cNvSpPr txBox="1"/>
          <p:nvPr/>
        </p:nvSpPr>
        <p:spPr>
          <a:xfrm>
            <a:off x="88599" y="2567214"/>
            <a:ext cx="6600341"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dirty="0">
                <a:solidFill>
                  <a:schemeClr val="bg1"/>
                </a:solidFill>
                <a:latin typeface="Century Gothic" panose="020B0502020202020204" pitchFamily="34" charset="0"/>
                <a:cs typeface="Arial" panose="020B0604020202020204" pitchFamily="34" charset="0"/>
              </a:rPr>
              <a:t>Adidas US Sales Clustering</a:t>
            </a:r>
            <a:endParaRPr lang="en-US" sz="5000" dirty="0">
              <a:solidFill>
                <a:schemeClr val="bg1"/>
              </a:solidFill>
              <a:latin typeface="Century Gothic" panose="020B0502020202020204" pitchFamily="34" charset="0"/>
              <a:cs typeface="Arial" panose="020B0604020202020204" pitchFamily="34" charset="0"/>
            </a:endParaRPr>
          </a:p>
        </p:txBody>
      </p:sp>
      <p:sp>
        <p:nvSpPr>
          <p:cNvPr id="16" name="Text Placeholder 4"/>
          <p:cNvSpPr txBox="1"/>
          <p:nvPr/>
        </p:nvSpPr>
        <p:spPr>
          <a:xfrm>
            <a:off x="170180" y="4384040"/>
            <a:ext cx="4714240" cy="173037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latin typeface="Century Gothic" panose="020B0502020202020204" pitchFamily="34" charset="0"/>
              </a:rPr>
              <a:t>Group A – Batch 13</a:t>
            </a:r>
            <a:endParaRPr lang="en-IN" sz="2400" dirty="0">
              <a:solidFill>
                <a:schemeClr val="bg1"/>
              </a:solidFill>
              <a:latin typeface="Century Gothic" panose="020B0502020202020204" pitchFamily="34" charset="0"/>
            </a:endParaRPr>
          </a:p>
          <a:p>
            <a:r>
              <a:rPr lang="en-IN" sz="1400" dirty="0">
                <a:solidFill>
                  <a:srgbClr val="FFFF00"/>
                </a:solidFill>
                <a:latin typeface="Century Gothic" panose="020B0502020202020204" pitchFamily="34" charset="0"/>
              </a:rPr>
              <a:t>John Reynolds | Anuj Tiwari| Ashish Mahajan|</a:t>
            </a:r>
            <a:endParaRPr lang="en-IN" sz="1400" dirty="0">
              <a:solidFill>
                <a:srgbClr val="FFFF00"/>
              </a:solidFill>
              <a:latin typeface="Century Gothic" panose="020B0502020202020204" pitchFamily="34" charset="0"/>
            </a:endParaRPr>
          </a:p>
          <a:p>
            <a:r>
              <a:rPr lang="en-IN" sz="1400" dirty="0">
                <a:solidFill>
                  <a:srgbClr val="FFFF00"/>
                </a:solidFill>
                <a:latin typeface="Century Gothic" panose="020B0502020202020204" pitchFamily="34" charset="0"/>
              </a:rPr>
              <a:t>Suraj Gutte | Trompress Fransis | Simrat Kaur | </a:t>
            </a:r>
            <a:endParaRPr lang="en-IN" sz="1400" dirty="0">
              <a:solidFill>
                <a:srgbClr val="FFFF00"/>
              </a:solidFill>
              <a:latin typeface="Century Gothic" panose="020B0502020202020204" pitchFamily="34" charset="0"/>
            </a:endParaRPr>
          </a:p>
          <a:p>
            <a:r>
              <a:rPr lang="en-IN" sz="1400" dirty="0">
                <a:solidFill>
                  <a:srgbClr val="FFFF00"/>
                </a:solidFill>
                <a:latin typeface="Century Gothic" panose="020B0502020202020204" pitchFamily="34" charset="0"/>
              </a:rPr>
              <a:t>Rahila Rajvada | Priya Roy</a:t>
            </a:r>
            <a:endParaRPr lang="en-IN" sz="1400" dirty="0">
              <a:solidFill>
                <a:srgbClr val="FFFF00"/>
              </a:solidFill>
              <a:latin typeface="Century Gothic" panose="020B0502020202020204" pitchFamily="34" charset="0"/>
            </a:endParaRPr>
          </a:p>
        </p:txBody>
      </p:sp>
      <p:pic>
        <p:nvPicPr>
          <p:cNvPr id="20" name="Picture 2" descr="Indian Institute of Management Indor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p:cNvSpPr txBox="1"/>
          <p:nvPr/>
        </p:nvSpPr>
        <p:spPr>
          <a:xfrm>
            <a:off x="696191" y="157715"/>
            <a:ext cx="5730009" cy="784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entury Gothic" panose="020B0502020202020204" pitchFamily="34" charset="0"/>
              </a:rPr>
              <a:t>Integrated Program in Business Analytics</a:t>
            </a:r>
            <a:endParaRPr lang="en-US" sz="2400" b="1" dirty="0">
              <a:solidFill>
                <a:schemeClr val="bg1"/>
              </a:solidFill>
              <a:latin typeface="Century Gothic" panose="020B0502020202020204" pitchFamily="34" charset="0"/>
            </a:endParaRPr>
          </a:p>
        </p:txBody>
      </p:sp>
      <p:pic>
        <p:nvPicPr>
          <p:cNvPr id="4" name="Picture 3" descr="Logo&#10;&#10;Description automatically generated with medium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42"/>
          <p:cNvSpPr>
            <a:spLocks noGrp="1" noRot="1" noChangeAspect="1" noMove="1" noResize="1" noEditPoints="1" noAdjustHandles="1" noChangeArrowheads="1" noChangeShapeType="1" noTextEdit="1"/>
          </p:cNvSpPr>
          <p:nvPr/>
        </p:nvSpPr>
        <p:spPr>
          <a:xfrm>
            <a:off x="51250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25"/>
          <p:cNvSpPr>
            <a:spLocks noGrp="1"/>
          </p:cNvSpPr>
          <p:nvPr>
            <p:ph type="title"/>
          </p:nvPr>
        </p:nvSpPr>
        <p:spPr>
          <a:xfrm>
            <a:off x="875665" y="4600575"/>
            <a:ext cx="3365226" cy="1575636"/>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US" sz="2800" b="1" dirty="0">
                <a:solidFill>
                  <a:schemeClr val="tx1"/>
                </a:solidFill>
                <a:latin typeface="+mj-lt"/>
              </a:rPr>
              <a:t> </a:t>
            </a:r>
            <a:br>
              <a:rPr lang="en-US" sz="2800" b="1" dirty="0">
                <a:solidFill>
                  <a:schemeClr val="tx1"/>
                </a:solidFill>
                <a:latin typeface="+mj-lt"/>
              </a:rPr>
            </a:br>
            <a:r>
              <a:rPr lang="en-US" sz="2000" b="1" dirty="0">
                <a:solidFill>
                  <a:srgbClr val="0070C0"/>
                </a:solidFill>
                <a:latin typeface="+mj-lt"/>
              </a:rPr>
              <a:t>Total Sales and Operating Profit</a:t>
            </a:r>
            <a:endParaRPr lang="en-US" sz="2000" b="1" dirty="0">
              <a:solidFill>
                <a:srgbClr val="0070C0"/>
              </a:solidFill>
              <a:latin typeface="+mj-lt"/>
            </a:endParaRPr>
          </a:p>
        </p:txBody>
      </p:sp>
      <p:pic>
        <p:nvPicPr>
          <p:cNvPr id="3" name="Picture 2" descr="Chart, histo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490" y="175260"/>
            <a:ext cx="8105140" cy="3860165"/>
          </a:xfrm>
          <a:prstGeom prst="rect">
            <a:avLst/>
          </a:prstGeom>
        </p:spPr>
      </p:pic>
      <p:sp>
        <p:nvSpPr>
          <p:cNvPr id="45" name="Rectangle 44"/>
          <p:cNvSpPr>
            <a:spLocks noGrp="1" noRot="1" noChangeAspect="1" noMove="1" noResize="1" noEditPoints="1" noAdjustHandles="1" noChangeArrowheads="1" noChangeShapeType="1" noTextEdit="1"/>
          </p:cNvSpPr>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26"/>
          <p:cNvSpPr txBox="1"/>
          <p:nvPr/>
        </p:nvSpPr>
        <p:spPr>
          <a:xfrm>
            <a:off x="4578824" y="4440602"/>
            <a:ext cx="6860184" cy="1645920"/>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a:t>
            </a:r>
            <a:r>
              <a:rPr lang="en-IN" altLang="en-US" sz="1500" dirty="0">
                <a:solidFill>
                  <a:schemeClr val="tx1"/>
                </a:solidFill>
                <a:latin typeface="Century Gothic" panose="020B0502020202020204" pitchFamily="34" charset="0"/>
              </a:rPr>
              <a:t> and operating profit</a:t>
            </a:r>
            <a:r>
              <a:rPr lang="en-US" sz="1500" dirty="0">
                <a:solidFill>
                  <a:schemeClr val="tx1"/>
                </a:solidFill>
                <a:latin typeface="Century Gothic" panose="020B0502020202020204" pitchFamily="34" charset="0"/>
              </a:rPr>
              <a:t> </a:t>
            </a:r>
            <a:r>
              <a:rPr lang="en-IN" altLang="en-US" sz="1500" dirty="0">
                <a:solidFill>
                  <a:schemeClr val="tx1"/>
                </a:solidFill>
                <a:latin typeface="Century Gothic" panose="020B0502020202020204" pitchFamily="34" charset="0"/>
              </a:rPr>
              <a:t>is evident </a:t>
            </a:r>
            <a:r>
              <a:rPr lang="en-US" sz="1500" dirty="0">
                <a:solidFill>
                  <a:schemeClr val="tx1"/>
                </a:solidFill>
                <a:latin typeface="Century Gothic" panose="020B0502020202020204" pitchFamily="34" charset="0"/>
              </a:rPr>
              <a:t>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IN" altLang="en-US" sz="1500" dirty="0">
                <a:solidFill>
                  <a:schemeClr val="tx1"/>
                </a:solidFill>
                <a:latin typeface="Century Gothic" panose="020B0502020202020204" pitchFamily="34" charset="0"/>
                <a:sym typeface="+mn-ea"/>
              </a:rPr>
              <a:t>Less number of transactions and bulk sales evident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endParaRPr lang="en-US" sz="1500" dirty="0">
              <a:solidFill>
                <a:schemeClr val="tx1"/>
              </a:solidFill>
              <a:latin typeface="Century Gothic" panose="020B0502020202020204" pitchFamily="34" charset="0"/>
            </a:endParaRPr>
          </a:p>
        </p:txBody>
      </p:sp>
      <p:pic>
        <p:nvPicPr>
          <p:cNvPr id="8" name="Content Placeholder 7"/>
          <p:cNvPicPr>
            <a:picLocks noGrp="1" noChangeAspect="1"/>
          </p:cNvPicPr>
          <p:nvPr>
            <p:ph idx="1"/>
          </p:nvPr>
        </p:nvPicPr>
        <p:blipFill>
          <a:blip r:embed="rId4"/>
          <a:stretch>
            <a:fillRect/>
          </a:stretch>
        </p:blipFill>
        <p:spPr>
          <a:xfrm>
            <a:off x="8723630" y="191135"/>
            <a:ext cx="3346450" cy="3844290"/>
          </a:xfrm>
          <a:prstGeom prst="rect">
            <a:avLst/>
          </a:prstGeom>
        </p:spPr>
      </p:pic>
      <p:sp>
        <p:nvSpPr>
          <p:cNvPr id="47" name="Rectangle 46"/>
          <p:cNvSpPr>
            <a:spLocks noGrp="1" noRot="1" noChangeAspect="1" noMove="1" noResize="1" noEditPoints="1" noAdjustHandles="1" noChangeArrowheads="1" noChangeShapeType="1" noTextEdit="1"/>
          </p:cNvSpPr>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IN" altLang="en-US" sz="2800" b="1" dirty="0">
                <a:solidFill>
                  <a:srgbClr val="0070C0"/>
                </a:solidFill>
                <a:latin typeface="+mj-lt"/>
              </a:rPr>
              <a:t> Product</a:t>
            </a:r>
            <a:endParaRPr lang="en-IN" altLang="en-US" sz="2800" b="1" dirty="0">
              <a:solidFill>
                <a:srgbClr val="0070C0"/>
              </a:solidFill>
              <a:latin typeface="+mj-lt"/>
            </a:endParaRPr>
          </a:p>
        </p:txBody>
      </p:sp>
      <p:pic>
        <p:nvPicPr>
          <p:cNvPr id="5" name="Content Placeholder 4"/>
          <p:cNvPicPr>
            <a:picLocks noGrp="1" noChangeAspect="1"/>
          </p:cNvPicPr>
          <p:nvPr>
            <p:ph sz="half" idx="1"/>
          </p:nvPr>
        </p:nvPicPr>
        <p:blipFill>
          <a:blip r:embed="rId1"/>
          <a:stretch>
            <a:fillRect/>
          </a:stretch>
        </p:blipFill>
        <p:spPr>
          <a:xfrm>
            <a:off x="5065395" y="279400"/>
            <a:ext cx="6938645" cy="3265805"/>
          </a:xfrm>
          <a:prstGeom prst="rect">
            <a:avLst/>
          </a:prstGeom>
        </p:spPr>
      </p:pic>
      <p:pic>
        <p:nvPicPr>
          <p:cNvPr id="6" name="Content Placeholder 5"/>
          <p:cNvPicPr>
            <a:picLocks noGrp="1" noChangeAspect="1"/>
          </p:cNvPicPr>
          <p:nvPr>
            <p:ph sz="half" idx="2"/>
          </p:nvPr>
        </p:nvPicPr>
        <p:blipFill>
          <a:blip r:embed="rId2"/>
          <a:stretch>
            <a:fillRect/>
          </a:stretch>
        </p:blipFill>
        <p:spPr>
          <a:xfrm>
            <a:off x="4792345" y="3615055"/>
            <a:ext cx="7058660" cy="3013075"/>
          </a:xfrm>
          <a:prstGeom prst="rect">
            <a:avLst/>
          </a:prstGeom>
        </p:spPr>
      </p:pic>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224790" y="2683510"/>
            <a:ext cx="4770120" cy="2570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Men’s Street footware followed by Women’s Appareal are leading products.</a:t>
            </a: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a:t>
            </a:r>
            <a:r>
              <a:rPr lang="en-IN" altLang="en-US" sz="1500" dirty="0">
                <a:solidFill>
                  <a:schemeClr val="tx1"/>
                </a:solidFill>
                <a:latin typeface="Avenir Next LT Pro" panose="020B0504020202020204" pitchFamily="34" charset="0"/>
              </a:rPr>
              <a:t> product sale data, perhaps the data is mix of retail sale as well as Wholesale for these products. It could be Retail in first year and Wholesale in second year.</a:t>
            </a: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IN" altLang="en-US" sz="2800" b="1" dirty="0">
                <a:solidFill>
                  <a:srgbClr val="0070C0"/>
                </a:solidFill>
                <a:latin typeface="+mj-lt"/>
              </a:rPr>
              <a:t> Retailer</a:t>
            </a:r>
            <a:endParaRPr lang="en-IN" altLang="en-US" sz="2800" b="1" dirty="0">
              <a:solidFill>
                <a:srgbClr val="0070C0"/>
              </a:solidFill>
              <a:latin typeface="+mj-lt"/>
            </a:endParaRPr>
          </a:p>
        </p:txBody>
      </p:sp>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4926330" y="365125"/>
            <a:ext cx="7123430" cy="3250565"/>
          </a:xfrm>
          <a:prstGeom prst="rect">
            <a:avLst/>
          </a:prstGeom>
        </p:spPr>
      </p:pic>
      <p:pic>
        <p:nvPicPr>
          <p:cNvPr id="9" name="Content Placeholder 8"/>
          <p:cNvPicPr>
            <a:picLocks noGrp="1" noChangeAspect="1"/>
          </p:cNvPicPr>
          <p:nvPr>
            <p:ph idx="1"/>
          </p:nvPr>
        </p:nvPicPr>
        <p:blipFill>
          <a:blip r:embed="rId2"/>
          <a:stretch>
            <a:fillRect/>
          </a:stretch>
        </p:blipFill>
        <p:spPr>
          <a:xfrm>
            <a:off x="5264150" y="3615690"/>
            <a:ext cx="6785610" cy="3037205"/>
          </a:xfrm>
          <a:prstGeom prst="rect">
            <a:avLst/>
          </a:prstGeom>
        </p:spPr>
      </p:pic>
      <p:sp>
        <p:nvSpPr>
          <p:cNvPr id="2" name="Text Placeholder 26"/>
          <p:cNvSpPr txBox="1"/>
          <p:nvPr/>
        </p:nvSpPr>
        <p:spPr>
          <a:xfrm>
            <a:off x="255270" y="2453005"/>
            <a:ext cx="4770120" cy="37572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West gear is the leading Retailer followed by Foot Locker in total Sale revenue.</a:t>
            </a:r>
            <a:endParaRPr lang="en-IN" alt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 Retailer sale data, indicating the data is mix of retail sale and Wholesale insights, perhaps 2020 is retail and 2021 is Whole sale.</a:t>
            </a: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rgbClr val="FF0000"/>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rgbClr val="FF0000"/>
              </a:solidFill>
              <a:latin typeface="Avenir Next LT Pro" panose="020B05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38200" y="121285"/>
            <a:ext cx="11098530" cy="920115"/>
          </a:xfrm>
        </p:spPr>
        <p:txBody>
          <a:bodyPr vert="horz" lIns="91440" tIns="45720" rIns="91440" bIns="45720" rtlCol="0" anchor="b">
            <a:normAutofit/>
          </a:bodyPr>
          <a:lstStyle/>
          <a:p>
            <a:r>
              <a:rPr lang="en-US" sz="4400" b="1" kern="1200" dirty="0">
                <a:solidFill>
                  <a:schemeClr val="tx1"/>
                </a:solidFill>
                <a:latin typeface="+mj-lt"/>
                <a:ea typeface="+mj-ea"/>
                <a:cs typeface="+mj-cs"/>
              </a:rPr>
              <a:t>Exploratory Data Analysis</a:t>
            </a:r>
            <a:r>
              <a:rPr lang="en-IN" altLang="en-US" sz="4000" b="1" kern="1200" dirty="0">
                <a:solidFill>
                  <a:schemeClr val="tx1"/>
                </a:solidFill>
                <a:latin typeface="+mj-lt"/>
                <a:ea typeface="+mj-ea"/>
                <a:cs typeface="+mj-cs"/>
              </a:rPr>
              <a:t> </a:t>
            </a:r>
            <a:r>
              <a:rPr lang="en-US" dirty="0">
                <a:solidFill>
                  <a:srgbClr val="0070C0"/>
                </a:solidFill>
                <a:sym typeface="+mn-ea"/>
              </a:rPr>
              <a:t>Bi-variate</a:t>
            </a:r>
            <a:r>
              <a:rPr lang="en-IN" altLang="en-US" dirty="0">
                <a:solidFill>
                  <a:srgbClr val="0070C0"/>
                </a:solidFill>
                <a:sym typeface="+mn-ea"/>
              </a:rPr>
              <a:t> Units sold</a:t>
            </a:r>
            <a:endParaRPr lang="en-IN" altLang="en-US" kern="1200" dirty="0">
              <a:solidFill>
                <a:srgbClr val="0070C0"/>
              </a:solidFill>
              <a:latin typeface="+mj-lt"/>
              <a:ea typeface="+mj-ea"/>
              <a:cs typeface="+mj-cs"/>
              <a:sym typeface="+mn-ea"/>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endParaRPr lang="en-IN" alt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rgbClr val="0070C0"/>
                </a:solidFill>
                <a:latin typeface="Avenir Next LT Pro" panose="020B0504020202020204" pitchFamily="34" charset="0"/>
              </a:rPr>
              <a:t>Walmart sale dropped</a:t>
            </a:r>
            <a:r>
              <a:rPr lang="en-IN" altLang="en-US" sz="1400" u="sng" dirty="0">
                <a:solidFill>
                  <a:schemeClr val="tx1"/>
                </a:solidFill>
                <a:latin typeface="Avenir Next LT Pro" panose="020B0504020202020204" pitchFamily="34" charset="0"/>
              </a:rPr>
              <a:t> </a:t>
            </a:r>
            <a:r>
              <a:rPr lang="en-IN" altLang="en-US" sz="1400" dirty="0">
                <a:solidFill>
                  <a:schemeClr val="tx1"/>
                </a:solidFill>
                <a:latin typeface="Avenir Next LT Pro" panose="020B0504020202020204" pitchFamily="34" charset="0"/>
              </a:rPr>
              <a:t>and Sports direct gained the most in 2021.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West and Southeast were almost stagnant.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Northeast no sale growth, South east started and West and South gained the most.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endParaRPr lang="en-IN" altLang="en-US" sz="1400" dirty="0">
              <a:solidFill>
                <a:schemeClr val="tx1"/>
              </a:solidFill>
              <a:latin typeface="Avenir Next LT Pro" panose="020B0504020202020204" pitchFamily="34" charset="0"/>
            </a:endParaRPr>
          </a:p>
        </p:txBody>
      </p:sp>
      <p:pic>
        <p:nvPicPr>
          <p:cNvPr id="2" name="Content Placeholder 1"/>
          <p:cNvPicPr>
            <a:picLocks noGrp="1" noChangeAspect="1"/>
          </p:cNvPicPr>
          <p:nvPr>
            <p:ph idx="1"/>
          </p:nvPr>
        </p:nvPicPr>
        <p:blipFill rotWithShape="1">
          <a:blip r:embed="rId3"/>
          <a:srcRect l="2336" t="595"/>
          <a:stretch>
            <a:fillRect/>
          </a:stretch>
        </p:blipFill>
        <p:spPr>
          <a:xfrm>
            <a:off x="5462616" y="1233144"/>
            <a:ext cx="6708742" cy="5093970"/>
          </a:xfrm>
          <a:prstGeom prst="rect">
            <a:avLst/>
          </a:prstGeom>
        </p:spPr>
      </p:pic>
      <p:sp>
        <p:nvSpPr>
          <p:cNvPr id="5" name="Rectangle: Rounded Corners 4"/>
          <p:cNvSpPr/>
          <p:nvPr/>
        </p:nvSpPr>
        <p:spPr>
          <a:xfrm>
            <a:off x="10440936" y="2013284"/>
            <a:ext cx="306070" cy="871186"/>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Rounded Corners 5"/>
          <p:cNvSpPr/>
          <p:nvPr/>
        </p:nvSpPr>
        <p:spPr>
          <a:xfrm>
            <a:off x="6725251" y="2237874"/>
            <a:ext cx="870683" cy="68670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Rounded Corners 6"/>
          <p:cNvSpPr/>
          <p:nvPr/>
        </p:nvSpPr>
        <p:spPr>
          <a:xfrm>
            <a:off x="5666005" y="3037894"/>
            <a:ext cx="1183974" cy="147753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Rounded Corners 7"/>
          <p:cNvSpPr/>
          <p:nvPr/>
        </p:nvSpPr>
        <p:spPr>
          <a:xfrm>
            <a:off x="10772739" y="1475875"/>
            <a:ext cx="306070" cy="1400574"/>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Rounded Corners 8"/>
          <p:cNvSpPr/>
          <p:nvPr/>
        </p:nvSpPr>
        <p:spPr>
          <a:xfrm>
            <a:off x="5594374" y="5566611"/>
            <a:ext cx="6445226" cy="756650"/>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Rounded Corners 9"/>
          <p:cNvSpPr/>
          <p:nvPr/>
        </p:nvSpPr>
        <p:spPr>
          <a:xfrm>
            <a:off x="5594374" y="4691242"/>
            <a:ext cx="6445226"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p:cNvPicPr>
            <a:picLocks noChangeAspect="1"/>
          </p:cNvPicPr>
          <p:nvPr/>
        </p:nvPicPr>
        <p:blipFill>
          <a:blip r:embed="rId1"/>
          <a:stretch>
            <a:fillRect/>
          </a:stretch>
        </p:blipFill>
        <p:spPr>
          <a:xfrm>
            <a:off x="5431155" y="1178827"/>
            <a:ext cx="6760845" cy="5427345"/>
          </a:xfrm>
          <a:prstGeom prst="rect">
            <a:avLst/>
          </a:prstGeom>
        </p:spPr>
      </p:pic>
      <p:sp>
        <p:nvSpPr>
          <p:cNvPr id="26" name="Title 25"/>
          <p:cNvSpPr>
            <a:spLocks noGrp="1"/>
          </p:cNvSpPr>
          <p:nvPr>
            <p:ph type="title"/>
          </p:nvPr>
        </p:nvSpPr>
        <p:spPr>
          <a:xfrm>
            <a:off x="838200" y="121285"/>
            <a:ext cx="11098530" cy="920115"/>
          </a:xfrm>
        </p:spPr>
        <p:txBody>
          <a:bodyPr vert="horz" lIns="91440" tIns="45720" rIns="91440" bIns="45720" rtlCol="0" anchor="b">
            <a:normAutofit/>
          </a:bodyPr>
          <a:lstStyle/>
          <a:p>
            <a:r>
              <a:rPr lang="en-US" sz="4800"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US" sz="4000" dirty="0">
                <a:solidFill>
                  <a:srgbClr val="0070C0"/>
                </a:solidFill>
                <a:sym typeface="+mn-ea"/>
              </a:rPr>
              <a:t>Bi-variate</a:t>
            </a:r>
            <a:r>
              <a:rPr lang="en-IN" altLang="en-US" sz="4000" dirty="0">
                <a:solidFill>
                  <a:srgbClr val="0070C0"/>
                </a:solidFill>
                <a:sym typeface="+mn-ea"/>
              </a:rPr>
              <a:t> Total sales</a:t>
            </a:r>
            <a:endParaRPr lang="en-IN" altLang="en-US" sz="4000" kern="1200" dirty="0">
              <a:solidFill>
                <a:srgbClr val="0070C0"/>
              </a:solidFill>
              <a:latin typeface="+mj-lt"/>
              <a:ea typeface="+mj-ea"/>
              <a:cs typeface="+mj-cs"/>
              <a:sym typeface="+mn-ea"/>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endParaRPr lang="en-IN" alt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rgbClr val="0070C0"/>
                </a:solidFill>
                <a:latin typeface="Avenir Next LT Pro" panose="020B0504020202020204" pitchFamily="34" charset="0"/>
              </a:rPr>
              <a:t>Walmart sale dropped</a:t>
            </a:r>
            <a:r>
              <a:rPr lang="en-IN" altLang="en-US" sz="1400" u="sng" dirty="0">
                <a:solidFill>
                  <a:schemeClr val="tx1"/>
                </a:solidFill>
                <a:latin typeface="Avenir Next LT Pro" panose="020B0504020202020204" pitchFamily="34" charset="0"/>
              </a:rPr>
              <a:t> </a:t>
            </a:r>
            <a:r>
              <a:rPr lang="en-IN" altLang="en-US" sz="1400" dirty="0">
                <a:solidFill>
                  <a:schemeClr val="tx1"/>
                </a:solidFill>
                <a:latin typeface="Avenir Next LT Pro" panose="020B0504020202020204" pitchFamily="34" charset="0"/>
              </a:rPr>
              <a:t>and Sports direct gained the most in 2021. Kohl’s became 3</a:t>
            </a:r>
            <a:r>
              <a:rPr lang="en-IN" altLang="en-US" sz="1400" baseline="30000" dirty="0">
                <a:solidFill>
                  <a:schemeClr val="tx1"/>
                </a:solidFill>
                <a:latin typeface="Avenir Next LT Pro" panose="020B0504020202020204" pitchFamily="34" charset="0"/>
              </a:rPr>
              <a:t>rd</a:t>
            </a:r>
            <a:r>
              <a:rPr lang="en-IN" altLang="en-US" sz="1400" dirty="0">
                <a:solidFill>
                  <a:schemeClr val="tx1"/>
                </a:solidFill>
                <a:latin typeface="Avenir Next LT Pro" panose="020B0504020202020204" pitchFamily="34" charset="0"/>
              </a:rPr>
              <a:t> largest retailer.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Southeast was not growing much, </a:t>
            </a:r>
            <a:r>
              <a:rPr lang="en-IN" altLang="en-US" sz="1400" u="sng" dirty="0">
                <a:solidFill>
                  <a:srgbClr val="0070C0"/>
                </a:solidFill>
                <a:latin typeface="Avenir Next LT Pro" panose="020B0504020202020204" pitchFamily="34" charset="0"/>
                <a:sym typeface="+mn-ea"/>
              </a:rPr>
              <a:t>West sale dropped</a:t>
            </a:r>
            <a:r>
              <a:rPr lang="en-IN" altLang="en-US" sz="1400" dirty="0">
                <a:solidFill>
                  <a:schemeClr val="tx1"/>
                </a:solidFill>
                <a:latin typeface="Avenir Next LT Pro" panose="020B0504020202020204" pitchFamily="34" charset="0"/>
                <a:sym typeface="+mn-ea"/>
              </a:rPr>
              <a: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a:t>
            </a:r>
            <a:r>
              <a:rPr lang="en-IN" altLang="en-US" sz="1400" u="sng" dirty="0">
                <a:solidFill>
                  <a:srgbClr val="0070C0"/>
                </a:solidFill>
                <a:latin typeface="Avenir Next LT Pro" panose="020B0504020202020204" pitchFamily="34" charset="0"/>
                <a:sym typeface="+mn-ea"/>
              </a:rPr>
              <a:t>Northeast sale dropped</a:t>
            </a:r>
            <a:r>
              <a:rPr lang="en-IN" altLang="en-US" sz="1400" dirty="0">
                <a:solidFill>
                  <a:schemeClr val="tx1"/>
                </a:solidFill>
                <a:latin typeface="Avenir Next LT Pro" panose="020B0504020202020204" pitchFamily="34" charset="0"/>
                <a:sym typeface="+mn-ea"/>
              </a:rPr>
              <a:t>, South east started and West and South gained the most.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endParaRPr lang="en-IN" altLang="en-US" sz="1400" dirty="0">
              <a:solidFill>
                <a:schemeClr val="tx1"/>
              </a:solidFill>
              <a:latin typeface="Avenir Next LT Pro" panose="020B0504020202020204" pitchFamily="34" charset="0"/>
            </a:endParaRPr>
          </a:p>
        </p:txBody>
      </p:sp>
      <p:sp>
        <p:nvSpPr>
          <p:cNvPr id="5" name="Rectangle: Rounded Corners 4"/>
          <p:cNvSpPr/>
          <p:nvPr/>
        </p:nvSpPr>
        <p:spPr>
          <a:xfrm>
            <a:off x="10440936" y="1564105"/>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Rounded Corners 5"/>
          <p:cNvSpPr/>
          <p:nvPr/>
        </p:nvSpPr>
        <p:spPr>
          <a:xfrm>
            <a:off x="6661083" y="2135842"/>
            <a:ext cx="870683"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Rounded Corners 6"/>
          <p:cNvSpPr/>
          <p:nvPr/>
        </p:nvSpPr>
        <p:spPr>
          <a:xfrm>
            <a:off x="5666005" y="3037894"/>
            <a:ext cx="1183974" cy="147753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Rounded Corners 7"/>
          <p:cNvSpPr/>
          <p:nvPr/>
        </p:nvSpPr>
        <p:spPr>
          <a:xfrm>
            <a:off x="10160028" y="1475875"/>
            <a:ext cx="1879571" cy="65996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Rounded Corners 8"/>
          <p:cNvSpPr/>
          <p:nvPr/>
        </p:nvSpPr>
        <p:spPr>
          <a:xfrm>
            <a:off x="5594374" y="5566611"/>
            <a:ext cx="6445226" cy="756650"/>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Rounded Corners 9"/>
          <p:cNvSpPr/>
          <p:nvPr/>
        </p:nvSpPr>
        <p:spPr>
          <a:xfrm>
            <a:off x="5594374" y="4691242"/>
            <a:ext cx="6445226"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Rounded Corners 11"/>
          <p:cNvSpPr/>
          <p:nvPr/>
        </p:nvSpPr>
        <p:spPr>
          <a:xfrm>
            <a:off x="6081395" y="3195065"/>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Rounded Corners 12"/>
          <p:cNvSpPr/>
          <p:nvPr/>
        </p:nvSpPr>
        <p:spPr>
          <a:xfrm>
            <a:off x="10160029" y="3252158"/>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3410" y="621665"/>
            <a:ext cx="2494280" cy="1946275"/>
          </a:xfrm>
        </p:spPr>
        <p:txBody>
          <a:bodyPr vert="horz" lIns="91440" tIns="45720" rIns="91440" bIns="45720" rtlCol="0" anchor="b">
            <a:normAutofit/>
          </a:bodyPr>
          <a:lstStyle/>
          <a:p>
            <a:r>
              <a:rPr lang="en-US" sz="3110" b="1" kern="1200" dirty="0">
                <a:solidFill>
                  <a:schemeClr val="tx1"/>
                </a:solidFill>
                <a:latin typeface="+mj-lt"/>
                <a:ea typeface="+mj-ea"/>
                <a:cs typeface="+mj-cs"/>
              </a:rPr>
              <a:t>Exploratory Data Analysis</a:t>
            </a:r>
            <a:r>
              <a:rPr lang="en-IN" altLang="en-US" sz="3110" b="1" kern="1200" dirty="0">
                <a:solidFill>
                  <a:schemeClr val="tx1"/>
                </a:solidFill>
                <a:latin typeface="+mj-lt"/>
                <a:ea typeface="+mj-ea"/>
                <a:cs typeface="+mj-cs"/>
              </a:rPr>
              <a:t> </a:t>
            </a:r>
            <a:br>
              <a:rPr lang="en-IN" altLang="en-US" sz="3110" b="1" kern="1200" dirty="0">
                <a:solidFill>
                  <a:schemeClr val="tx1"/>
                </a:solidFill>
                <a:latin typeface="+mj-lt"/>
                <a:ea typeface="+mj-ea"/>
                <a:cs typeface="+mj-cs"/>
              </a:rPr>
            </a:br>
            <a:r>
              <a:rPr lang="en-US" sz="2400" b="1" dirty="0">
                <a:solidFill>
                  <a:srgbClr val="0070C0"/>
                </a:solidFill>
                <a:sym typeface="+mn-ea"/>
              </a:rPr>
              <a:t>Bi-variate</a:t>
            </a:r>
            <a:r>
              <a:rPr lang="en-IN" altLang="en-US" sz="2400" b="1" dirty="0">
                <a:solidFill>
                  <a:srgbClr val="0070C0"/>
                </a:solidFill>
                <a:sym typeface="+mn-ea"/>
              </a:rPr>
              <a:t> </a:t>
            </a:r>
            <a:r>
              <a:rPr lang="en-IN" altLang="en-US" sz="2400" b="1" kern="1200" dirty="0">
                <a:solidFill>
                  <a:srgbClr val="0070C0"/>
                </a:solidFill>
                <a:latin typeface="+mj-lt"/>
                <a:ea typeface="+mj-ea"/>
                <a:cs typeface="+mj-cs"/>
              </a:rPr>
              <a:t>Units sold - Region and Sales Method </a:t>
            </a:r>
            <a:endParaRPr lang="en-IN" altLang="en-US" sz="2400" b="1" kern="1200" dirty="0">
              <a:solidFill>
                <a:srgbClr val="0070C0"/>
              </a:solidFill>
              <a:latin typeface="+mj-lt"/>
              <a:ea typeface="+mj-ea"/>
              <a:cs typeface="+mj-cs"/>
            </a:endParaRPr>
          </a:p>
        </p:txBody>
      </p:sp>
      <p:sp>
        <p:nvSpPr>
          <p:cNvPr id="6" name="sketch line"/>
          <p:cNvSpPr>
            <a:spLocks noGrp="1" noRot="1" noChangeAspect="1" noMove="1" noResize="1" noEditPoints="1" noAdjustHandles="1" noChangeArrowheads="1" noChangeShapeType="1" noTextEdit="1"/>
          </p:cNvSpPr>
          <p:nvPr/>
        </p:nvSpPr>
        <p:spPr>
          <a:xfrm rot="16200000">
            <a:off x="1470683"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3552190" y="301625"/>
            <a:ext cx="8420100" cy="2824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Instore Sales: Phenomenal growth in Northeast sold largest number of units , Midwest also grown better then the rest, almost no growth in Southeast and </a:t>
            </a:r>
            <a:r>
              <a:rPr lang="en-IN" altLang="en-US" sz="1800" dirty="0">
                <a:solidFill>
                  <a:schemeClr val="tx1"/>
                </a:solidFill>
                <a:latin typeface="Avenir Next LT Pro" panose="020B0504020202020204" pitchFamily="34" charset="0"/>
                <a:sym typeface="+mn-ea"/>
              </a:rPr>
              <a:t>sales begun in South in 2021</a:t>
            </a:r>
            <a:r>
              <a:rPr lang="en-IN" altLang="en-US" sz="1800" dirty="0">
                <a:solidFill>
                  <a:schemeClr val="tx1"/>
                </a:solidFill>
                <a:latin typeface="Avenir Next LT Pro" panose="020B0504020202020204" pitchFamily="34" charset="0"/>
              </a:rPr>
              <a:t>.</a:t>
            </a: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Online Sales: Massive sale jump in all regions, Southeast sold largest number units, Midwest sold larger qty than Northeast in 2nd year.</a:t>
            </a: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Outlet Sales: Remarkable sale improvement in West, South and Midwest, Almost no sales growth in Northeast, sales begun in Southeast in 2021.</a:t>
            </a:r>
            <a:endParaRPr lang="en-IN" altLang="en-US" sz="1800" dirty="0">
              <a:solidFill>
                <a:schemeClr val="tx1"/>
              </a:solidFill>
              <a:latin typeface="Avenir Next LT Pro" panose="020B0504020202020204" pitchFamily="34" charset="0"/>
            </a:endParaRPr>
          </a:p>
        </p:txBody>
      </p:sp>
      <p:pic>
        <p:nvPicPr>
          <p:cNvPr id="8" name="Content Placeholder 7"/>
          <p:cNvPicPr>
            <a:picLocks noGrp="1" noChangeAspect="1"/>
          </p:cNvPicPr>
          <p:nvPr>
            <p:ph idx="1"/>
          </p:nvPr>
        </p:nvPicPr>
        <p:blipFill>
          <a:blip r:embed="rId3"/>
          <a:stretch>
            <a:fillRect/>
          </a:stretch>
        </p:blipFill>
        <p:spPr>
          <a:xfrm>
            <a:off x="2301240" y="3356610"/>
            <a:ext cx="9890760" cy="29870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313690" y="849630"/>
            <a:ext cx="2392045" cy="3287395"/>
          </a:xfrm>
        </p:spPr>
        <p:txBody>
          <a:bodyPr vert="horz" lIns="91440" tIns="45720" rIns="91440" bIns="45720" rtlCol="0" anchor="ctr">
            <a:normAutofit/>
          </a:bodyPr>
          <a:lstStyle/>
          <a:p>
            <a:r>
              <a:rPr lang="en-US" sz="3700" b="1">
                <a:solidFill>
                  <a:schemeClr val="tx1"/>
                </a:solidFill>
                <a:latin typeface="+mj-lt"/>
              </a:rPr>
              <a:t>Exploratory Data Analysis</a:t>
            </a:r>
            <a:br>
              <a:rPr lang="en-US" sz="3700" b="1">
                <a:solidFill>
                  <a:schemeClr val="tx1"/>
                </a:solidFill>
                <a:latin typeface="+mj-lt"/>
              </a:rPr>
            </a:br>
            <a:r>
              <a:rPr lang="en-US" sz="2800" b="1">
                <a:solidFill>
                  <a:srgbClr val="0070C0"/>
                </a:solidFill>
                <a:latin typeface="+mj-lt"/>
              </a:rPr>
              <a:t>Bi-variate</a:t>
            </a:r>
            <a:r>
              <a:rPr lang="en-IN" altLang="en-US" sz="2800" b="1">
                <a:solidFill>
                  <a:srgbClr val="0070C0"/>
                </a:solidFill>
                <a:latin typeface="+mj-lt"/>
              </a:rPr>
              <a:t> </a:t>
            </a:r>
            <a:br>
              <a:rPr lang="en-IN" altLang="en-US" sz="2800" b="1">
                <a:solidFill>
                  <a:srgbClr val="0070C0"/>
                </a:solidFill>
                <a:latin typeface="+mj-lt"/>
              </a:rPr>
            </a:br>
            <a:r>
              <a:rPr lang="en-IN" altLang="en-US" sz="2800" b="1">
                <a:solidFill>
                  <a:srgbClr val="0070C0"/>
                </a:solidFill>
                <a:latin typeface="+mj-lt"/>
              </a:rPr>
              <a:t>City wise Sales</a:t>
            </a:r>
            <a:endParaRPr lang="en-IN" altLang="en-US" sz="2800" b="1">
              <a:solidFill>
                <a:srgbClr val="0070C0"/>
              </a:solidFill>
              <a:latin typeface="+mj-lt"/>
            </a:endParaRPr>
          </a:p>
        </p:txBody>
      </p:sp>
      <p:pic>
        <p:nvPicPr>
          <p:cNvPr id="10" name="Picture 9" descr="Histo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6715" y="137160"/>
            <a:ext cx="9167495" cy="6273800"/>
          </a:xfrm>
          <a:prstGeom prst="rect">
            <a:avLst/>
          </a:prstGeom>
        </p:spPr>
      </p:pic>
      <p:sp>
        <p:nvSpPr>
          <p:cNvPr id="3" name="Text Placeholder 26"/>
          <p:cNvSpPr txBox="1"/>
          <p:nvPr/>
        </p:nvSpPr>
        <p:spPr>
          <a:xfrm>
            <a:off x="3242310" y="4329430"/>
            <a:ext cx="7595235" cy="16598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IN" altLang="en-US" sz="1700" dirty="0">
                <a:solidFill>
                  <a:schemeClr val="tx1"/>
                </a:solidFill>
              </a:rPr>
              <a:t>More uniform Total Sales involving more cities evident in 2021 </a:t>
            </a:r>
            <a:endParaRPr lang="en-IN" altLang="en-US" sz="1700" dirty="0">
              <a:solidFill>
                <a:schemeClr val="tx1"/>
              </a:solidFill>
            </a:endParaRPr>
          </a:p>
          <a:p>
            <a:pPr>
              <a:spcBef>
                <a:spcPts val="1800"/>
              </a:spcBef>
              <a:spcAft>
                <a:spcPts val="1200"/>
              </a:spcAft>
              <a:buFont typeface="Arial" panose="020B0604020202020204" pitchFamily="34" charset="0"/>
              <a:buChar char="•"/>
            </a:pPr>
            <a:r>
              <a:rPr lang="en-IN" altLang="en-US" sz="1700" dirty="0">
                <a:solidFill>
                  <a:schemeClr val="tx1"/>
                </a:solidFill>
              </a:rPr>
              <a:t>2020 had less frequent city wise  purchases, whereas more uniformity across cities is visible in 2021</a:t>
            </a:r>
            <a:endParaRPr lang="en-IN" altLang="en-US" sz="1700" dirty="0">
              <a:solidFill>
                <a:schemeClr val="tx1"/>
              </a:solidFill>
            </a:endParaRPr>
          </a:p>
        </p:txBody>
      </p:sp>
      <p:sp>
        <p:nvSpPr>
          <p:cNvPr id="2" name="sketch line"/>
          <p:cNvSpPr>
            <a:spLocks noGrp="1" noRot="1" noChangeAspect="1" noMove="1" noResize="1" noEditPoints="1" noAdjustHandles="1" noChangeArrowheads="1" noChangeShapeType="1" noTextEdit="1"/>
          </p:cNvSpPr>
          <p:nvPr/>
        </p:nvSpPr>
        <p:spPr>
          <a:xfrm rot="16200000">
            <a:off x="1137308"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6" name="Picture Placeholder 5"/>
          <p:cNvPicPr>
            <a:picLocks noGrp="1" noChangeAspect="1"/>
          </p:cNvPicPr>
          <p:nvPr>
            <p:ph type="pic" idx="1"/>
          </p:nvPr>
        </p:nvPicPr>
        <p:blipFill>
          <a:blip r:embed="rId3"/>
          <a:stretch>
            <a:fillRect/>
          </a:stretch>
        </p:blipFill>
        <p:spPr>
          <a:xfrm>
            <a:off x="5050155" y="1736090"/>
            <a:ext cx="7066280" cy="3842385"/>
          </a:xfrm>
          <a:prstGeom prst="rect">
            <a:avLst/>
          </a:prstGeom>
        </p:spPr>
      </p:pic>
      <p:sp>
        <p:nvSpPr>
          <p:cNvPr id="2" name="Title 25"/>
          <p:cNvSpPr>
            <a:spLocks noGrp="1"/>
          </p:cNvSpPr>
          <p:nvPr/>
        </p:nvSpPr>
        <p:spPr>
          <a:xfrm>
            <a:off x="585470" y="1114425"/>
            <a:ext cx="4818380" cy="12274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IN" altLang="en-US" sz="4600" b="1" kern="1200" dirty="0">
                <a:solidFill>
                  <a:srgbClr val="0070C0"/>
                </a:solidFill>
                <a:latin typeface="+mj-lt"/>
                <a:ea typeface="+mj-ea"/>
                <a:cs typeface="+mj-cs"/>
              </a:rPr>
              <a:t>Correlation Plot</a:t>
            </a:r>
            <a:endParaRPr lang="en-IN" altLang="en-US" sz="4600" b="1" kern="1200" dirty="0">
              <a:solidFill>
                <a:srgbClr val="0070C0"/>
              </a:solidFill>
              <a:latin typeface="+mj-lt"/>
              <a:ea typeface="+mj-ea"/>
              <a:cs typeface="+mj-cs"/>
            </a:endParaRPr>
          </a:p>
        </p:txBody>
      </p:sp>
      <p:sp>
        <p:nvSpPr>
          <p:cNvPr id="4" name="sketch line"/>
          <p:cNvSpPr>
            <a:spLocks noGrp="1" noRot="1" noChangeAspect="1" noMove="1" noResize="1" noEditPoints="1" noAdjustHandles="1" noChangeArrowheads="1" noChangeShapeType="1" noTextEdit="1"/>
          </p:cNvSpPr>
          <p:nvPr/>
        </p:nvSpPr>
        <p:spPr>
          <a:xfrm>
            <a:off x="643278" y="2584551"/>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6"/>
          <p:cNvSpPr txBox="1"/>
          <p:nvPr/>
        </p:nvSpPr>
        <p:spPr>
          <a:xfrm>
            <a:off x="356870" y="2960370"/>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7" name="Picture Placeholder 5"/>
          <p:cNvPicPr>
            <a:picLocks noChangeAspect="1"/>
          </p:cNvPicPr>
          <p:nvPr/>
        </p:nvPicPr>
        <p:blipFill>
          <a:blip r:embed="rId3"/>
          <a:stretch>
            <a:fillRect/>
          </a:stretch>
        </p:blipFill>
        <p:spPr>
          <a:xfrm>
            <a:off x="5050155" y="1746885"/>
            <a:ext cx="7066280" cy="38423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endPar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9" name="Picture 8" descr="A screenshot of a computer&#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4197" t="35926" r="29507" b="19444"/>
          <a:stretch>
            <a:fillRect/>
          </a:stretch>
        </p:blipFill>
        <p:spPr>
          <a:xfrm>
            <a:off x="8276606" y="3118283"/>
            <a:ext cx="3771668" cy="3091740"/>
          </a:xfrm>
          <a:prstGeom prst="rect">
            <a:avLst/>
          </a:prstGeom>
        </p:spPr>
      </p:pic>
      <p:sp>
        <p:nvSpPr>
          <p:cNvPr id="2"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8" name="Picture 7" descr="A screenshot of a compute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33533" t="38333" r="29159" b="17037"/>
          <a:stretch>
            <a:fillRect/>
          </a:stretch>
        </p:blipFill>
        <p:spPr>
          <a:xfrm>
            <a:off x="36202" y="3124855"/>
            <a:ext cx="3855680" cy="3075008"/>
          </a:xfrm>
          <a:prstGeom prst="rect">
            <a:avLst/>
          </a:prstGeom>
        </p:spPr>
      </p:pic>
      <p:pic>
        <p:nvPicPr>
          <p:cNvPr id="10" name="Picture 9" descr="A screenshot of a computer&#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33185" t="32292" r="29508" b="23437"/>
          <a:stretch>
            <a:fillRect/>
          </a:stretch>
        </p:blipFill>
        <p:spPr>
          <a:xfrm>
            <a:off x="4002697" y="3002280"/>
            <a:ext cx="4041792" cy="3197583"/>
          </a:xfrm>
          <a:prstGeom prst="rect">
            <a:avLst/>
          </a:prstGeom>
        </p:spPr>
      </p:pic>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550545" y="498475"/>
            <a:ext cx="2710815" cy="1645920"/>
          </a:xfrm>
          <a:prstGeom prst="rect">
            <a:avLst/>
          </a:prstGeom>
        </p:spPr>
        <p:txBody>
          <a:bodyPr vert="horz" lIns="91440" tIns="45720" rIns="91440" bIns="45720" rtlCol="0" anchor="ctr">
            <a:noAutofit/>
            <a:scene3d>
              <a:camera prst="orthographicFront"/>
              <a:lightRig rig="threePt" dir="t"/>
            </a:scene3d>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b="1" dirty="0">
                <a:solidFill>
                  <a:schemeClr val="accent1"/>
                </a:solidFill>
                <a:effectLst>
                  <a:outerShdw blurRad="38100" dist="25400" dir="5400000" algn="ctr" rotWithShape="0">
                    <a:srgbClr val="6E747A">
                      <a:alpha val="43000"/>
                    </a:srgbClr>
                  </a:outerShdw>
                </a:effectLst>
                <a:latin typeface="Avenir Next LT Pro" panose="020B0504020202020204" pitchFamily="34" charset="0"/>
              </a:rPr>
              <a:t>Clustering </a:t>
            </a:r>
            <a:r>
              <a:rPr lang="en-IN" altLang="en-US" b="1" dirty="0">
                <a:solidFill>
                  <a:schemeClr val="accent1"/>
                </a:solidFill>
                <a:effectLst>
                  <a:outerShdw blurRad="38100" dist="25400" dir="5400000" algn="ctr" rotWithShape="0">
                    <a:srgbClr val="6E747A">
                      <a:alpha val="43000"/>
                    </a:srgbClr>
                  </a:outerShdw>
                </a:effectLst>
                <a:latin typeface="Avenir Next LT Pro" panose="020B0504020202020204" pitchFamily="34" charset="0"/>
              </a:rPr>
              <a:t>T</a:t>
            </a:r>
            <a:r>
              <a:rPr lang="en-US" b="1" dirty="0">
                <a:solidFill>
                  <a:schemeClr val="accent1"/>
                </a:solidFill>
                <a:effectLst>
                  <a:outerShdw blurRad="38100" dist="25400" dir="5400000" algn="ctr" rotWithShape="0">
                    <a:srgbClr val="6E747A">
                      <a:alpha val="43000"/>
                    </a:srgbClr>
                  </a:outerShdw>
                </a:effectLst>
                <a:latin typeface="Avenir Next LT Pro" panose="020B0504020202020204" pitchFamily="34" charset="0"/>
              </a:rPr>
              <a:t>echnique Selection</a:t>
            </a:r>
            <a:endParaRPr lang="en-US" b="1" dirty="0">
              <a:solidFill>
                <a:schemeClr val="accent1"/>
              </a:solidFill>
              <a:effectLst>
                <a:outerShdw blurRad="38100" dist="25400" dir="5400000" algn="ctr" rotWithShape="0">
                  <a:srgbClr val="6E747A">
                    <a:alpha val="43000"/>
                  </a:srgbClr>
                </a:outerShdw>
              </a:effectLst>
              <a:latin typeface="Avenir Next LT Pro" panose="020B0504020202020204" pitchFamily="34" charset="0"/>
            </a:endParaRPr>
          </a:p>
        </p:txBody>
      </p:sp>
      <p:sp>
        <p:nvSpPr>
          <p:cNvPr id="15" name="Text Placeholder 26"/>
          <p:cNvSpPr txBox="1"/>
          <p:nvPr/>
        </p:nvSpPr>
        <p:spPr>
          <a:xfrm>
            <a:off x="3149600"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75"/>
            <a:ext cx="10515600" cy="717452"/>
          </a:xfrm>
        </p:spPr>
        <p:txBody>
          <a:bodyPr>
            <a:normAutofit/>
          </a:bodyPr>
          <a:lstStyle/>
          <a:p>
            <a:r>
              <a:rPr lang="en-US" sz="2800" dirty="0"/>
              <a:t>Agenda</a:t>
            </a:r>
            <a:endParaRPr lang="en-US" sz="2800" dirty="0"/>
          </a:p>
        </p:txBody>
      </p:sp>
      <p:sp>
        <p:nvSpPr>
          <p:cNvPr id="6" name="TextBox 5"/>
          <p:cNvSpPr txBox="1"/>
          <p:nvPr/>
        </p:nvSpPr>
        <p:spPr>
          <a:xfrm>
            <a:off x="838200" y="984739"/>
            <a:ext cx="11119338" cy="4647426"/>
          </a:xfrm>
          <a:prstGeom prst="rect">
            <a:avLst/>
          </a:prstGeom>
          <a:noFill/>
        </p:spPr>
        <p:txBody>
          <a:bodyPr wrap="square" rtlCol="0">
            <a:spAutoFit/>
          </a:bodyPr>
          <a:lstStyle/>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Overview and Key Business Assumptions (if any)</a:t>
            </a:r>
            <a:endParaRPr lang="en-US" sz="16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Preparation and Pre-processing</a:t>
            </a:r>
            <a:endParaRPr lang="en-US" sz="1600" dirty="0">
              <a:solidFill>
                <a:schemeClr val="bg1"/>
              </a:solidFill>
              <a:latin typeface="Open Sans" panose="020B0606030504020204" pitchFamily="34" charset="0"/>
            </a:endParaRPr>
          </a:p>
          <a:p>
            <a:pPr marL="1082675" lvl="1" indent="-281305">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endParaRPr lang="en-US" sz="12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 (required only</a:t>
            </a:r>
            <a:r>
              <a:rPr lang="en-US" sz="1600" dirty="0">
                <a:solidFill>
                  <a:prstClr val="white"/>
                </a:solidFill>
                <a:latin typeface="Open Sans" panose="020B0606030504020204" pitchFamily="34" charset="0"/>
              </a:rPr>
              <a:t> when it is in scope of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 and Potential Business Impact</a:t>
            </a:r>
            <a:endParaRPr lang="en-US" sz="1600" dirty="0">
              <a:solidFill>
                <a:prstClr val="white"/>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Next Steps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prstClr val="white"/>
                </a:solidFill>
                <a:latin typeface="Open Sans" panose="020B0606030504020204" pitchFamily="34" charset="0"/>
              </a:rPr>
              <a:t>Appendix</a:t>
            </a:r>
            <a:endParaRPr kumimoji="0" lang="en-US" b="0"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80365"/>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800" b="1" dirty="0">
                <a:solidFill>
                  <a:srgbClr val="0070C0"/>
                </a:solidFill>
                <a:latin typeface="+mj-lt"/>
              </a:rPr>
              <a:t>(K- Prototype Method)</a:t>
            </a:r>
            <a:endParaRPr lang="en-US" sz="1800" b="1" dirty="0">
              <a:solidFill>
                <a:srgbClr val="0070C0"/>
              </a:solidFill>
              <a:latin typeface="+mj-lt"/>
            </a:endParaRPr>
          </a:p>
        </p:txBody>
      </p:sp>
      <p:sp>
        <p:nvSpPr>
          <p:cNvPr id="3" name="Text Placeholder 26"/>
          <p:cNvSpPr txBox="1"/>
          <p:nvPr/>
        </p:nvSpPr>
        <p:spPr>
          <a:xfrm>
            <a:off x="497539" y="111760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K Prototype which has the ability to cluster categorical features has been selected as it has shown similar clusters when compared to the other clustering methods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3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(blue):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(red): Similar characteristics as cluster 1 but the averages for the features are significantly low</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3 (green): High operating margin whereas the other features are trending comparatively low</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9" name="Picture 8" descr="A screenshot of a computer&#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197" t="35926" r="29507" b="19444"/>
          <a:stretch>
            <a:fillRect/>
          </a:stretch>
        </p:blipFill>
        <p:spPr>
          <a:xfrm>
            <a:off x="8041439" y="3308572"/>
            <a:ext cx="3733800" cy="3060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8000" y="509270"/>
            <a:ext cx="5584190" cy="933450"/>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820" y="1442720"/>
            <a:ext cx="6313805" cy="53441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methods are almost evenly distributed</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 </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Outlet sales are higher than the in-store sales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Online sales are significantly higher</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most frequently occurring item</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19" name="Picture 18" descr="Ic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925" y="59690"/>
            <a:ext cx="2867025" cy="6330950"/>
          </a:xfrm>
          <a:prstGeom prst="rect">
            <a:avLst/>
          </a:prstGeom>
        </p:spPr>
      </p:pic>
      <p:pic>
        <p:nvPicPr>
          <p:cNvPr id="21" name="Picture 20" descr="A picture containing ic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555" y="117475"/>
            <a:ext cx="1880235" cy="61175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(Retailer and Region - optional)</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6" name="Picture 5"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465" y="49530"/>
            <a:ext cx="1939925" cy="6167755"/>
          </a:xfrm>
          <a:prstGeom prst="rect">
            <a:avLst/>
          </a:prstGeom>
        </p:spPr>
      </p:pic>
      <p:pic>
        <p:nvPicPr>
          <p:cNvPr id="8" name="Picture 7"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2195" y="99060"/>
            <a:ext cx="1880235" cy="61175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b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br>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(Only 2 Clusters)</a:t>
            </a:r>
            <a:endPar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7"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endParaRPr lang="en-US" sz="2800" b="1" dirty="0">
              <a:solidFill>
                <a:schemeClr val="tx1"/>
              </a:solidFill>
              <a:latin typeface="Avenir Next LT Pro" panose="020B0504020202020204" pitchFamily="34" charset="0"/>
            </a:endParaRPr>
          </a:p>
        </p:txBody>
      </p:sp>
      <p:sp>
        <p:nvSpPr>
          <p:cNvPr id="15" name="Text Placeholder 26"/>
          <p:cNvSpPr txBox="1"/>
          <p:nvPr/>
        </p:nvSpPr>
        <p:spPr>
          <a:xfrm>
            <a:off x="3209409"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pic>
        <p:nvPicPr>
          <p:cNvPr id="8" name="Picture 7"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33924" t="45629" r="30224" b="12445"/>
          <a:stretch>
            <a:fillRect/>
          </a:stretch>
        </p:blipFill>
        <p:spPr>
          <a:xfrm>
            <a:off x="4452375" y="3423443"/>
            <a:ext cx="3688080" cy="2875280"/>
          </a:xfrm>
          <a:prstGeom prst="rect">
            <a:avLst/>
          </a:prstGeom>
        </p:spPr>
      </p:pic>
      <p:pic>
        <p:nvPicPr>
          <p:cNvPr id="12" name="Picture 1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8253685" y="3413586"/>
            <a:ext cx="3688080" cy="2875280"/>
          </a:xfrm>
          <a:prstGeom prst="rect">
            <a:avLst/>
          </a:prstGeom>
        </p:spPr>
      </p:pic>
      <p:pic>
        <p:nvPicPr>
          <p:cNvPr id="16" name="Picture 15" descr="A screenshot of a computer&#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202" t="41700" r="28613" b="13411"/>
          <a:stretch>
            <a:fillRect/>
          </a:stretch>
        </p:blipFill>
        <p:spPr>
          <a:xfrm>
            <a:off x="403879" y="3413586"/>
            <a:ext cx="3825222" cy="3078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p:cNvSpPr txBox="1"/>
          <p:nvPr/>
        </p:nvSpPr>
        <p:spPr>
          <a:xfrm>
            <a:off x="395939" y="83312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2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(red):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(blue): High operating margin but other features are performing low</a:t>
            </a:r>
            <a:endParaRPr lang="en-US" sz="1500" dirty="0">
              <a:solidFill>
                <a:schemeClr val="tx1"/>
              </a:solidFill>
              <a:latin typeface="Avenir Next LT Pro" panose="020B0504020202020204" pitchFamily="34" charset="0"/>
              <a:cs typeface="Levenim MT" panose="020B0604020202020204" pitchFamily="2" charset="-79"/>
            </a:endParaRPr>
          </a:p>
        </p:txBody>
      </p:sp>
      <p:sp>
        <p:nvSpPr>
          <p:cNvPr id="26" name="Title 25"/>
          <p:cNvSpPr>
            <a:spLocks noGrp="1"/>
          </p:cNvSpPr>
          <p:nvPr>
            <p:ph type="title"/>
          </p:nvPr>
        </p:nvSpPr>
        <p:spPr>
          <a:xfrm>
            <a:off x="497539" y="1076960"/>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means Method)</a:t>
            </a:r>
            <a:endParaRPr lang="en-US" sz="3700" b="1" dirty="0">
              <a:solidFill>
                <a:schemeClr val="tx1"/>
              </a:solidFill>
              <a:latin typeface="+mj-lt"/>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2" name="Picture 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7898085" y="3472454"/>
            <a:ext cx="3688080" cy="2875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(Sales method and Product)</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5607559"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4" name="Picture 3" descr="Logo&#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053" y="4049969"/>
            <a:ext cx="5926301" cy="2843591"/>
          </a:xfrm>
          <a:prstGeom prst="rect">
            <a:avLst/>
          </a:prstGeom>
        </p:spPr>
      </p:pic>
      <p:pic>
        <p:nvPicPr>
          <p:cNvPr id="7" name="Picture 6"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978" y="822960"/>
            <a:ext cx="6204973" cy="24910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7997" y="92580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(Region and Retailer)</a:t>
            </a:r>
            <a:endParaRPr lang="en-US" sz="3700" dirty="0">
              <a:solidFill>
                <a:schemeClr val="tx1"/>
              </a:solidFill>
              <a:latin typeface="Avenir Next LT Pro" panose="020B0504020202020204" pitchFamily="34" charset="0"/>
            </a:endParaRPr>
          </a:p>
        </p:txBody>
      </p:sp>
      <p:sp>
        <p:nvSpPr>
          <p:cNvPr id="6" name="Text Placeholder 26"/>
          <p:cNvSpPr txBox="1"/>
          <p:nvPr/>
        </p:nvSpPr>
        <p:spPr>
          <a:xfrm>
            <a:off x="210820" y="1887855"/>
            <a:ext cx="5516880" cy="48990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8" name="Picture 7" descr="Chart, logo, pi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735" y="797560"/>
            <a:ext cx="5807710" cy="2780665"/>
          </a:xfrm>
          <a:prstGeom prst="rect">
            <a:avLst/>
          </a:prstGeom>
        </p:spPr>
      </p:pic>
      <p:pic>
        <p:nvPicPr>
          <p:cNvPr id="9" name="Picture 8" descr="Chart, logo, pi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735" y="3850640"/>
            <a:ext cx="5858510" cy="27806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20" y="2684611"/>
            <a:ext cx="9532890" cy="1325563"/>
          </a:xfrm>
        </p:spPr>
        <p:txBody>
          <a:bodyPr/>
          <a:lstStyle/>
          <a:p>
            <a:r>
              <a:rPr lang="en-US" dirty="0">
                <a:latin typeface="Century Gothic" panose="020B0502020202020204" pitchFamily="34" charset="0"/>
              </a:rPr>
              <a:t>Thank You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463551" y="1184288"/>
            <a:ext cx="4585969" cy="713216"/>
          </a:xfrm>
        </p:spPr>
        <p:txBody>
          <a:bodyPr/>
          <a:lstStyle/>
          <a:p>
            <a:r>
              <a:rPr lang="en-US" b="1" dirty="0">
                <a:latin typeface="Century Gothic" panose="020B0502020202020204" pitchFamily="34" charset="0"/>
              </a:rPr>
              <a:t>Problem Statement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295391" y="4114801"/>
            <a:ext cx="4443729" cy="1715782"/>
          </a:xfrm>
        </p:spPr>
        <p:txBody>
          <a:bodyPr>
            <a:normAutofit/>
          </a:bodyPr>
          <a:lstStyle/>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Higher Revenue</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Customer Understanding</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Target Marketing</a:t>
            </a:r>
            <a:endParaRPr lang="en-US" b="0" i="0" u="none" strike="noStrike" dirty="0">
              <a:solidFill>
                <a:srgbClr val="000000"/>
              </a:solidFill>
              <a:effectLst/>
              <a:latin typeface="Century Gothic" panose="020B0502020202020204" pitchFamily="34" charset="0"/>
            </a:endParaRPr>
          </a:p>
          <a:p>
            <a:pPr marL="0" indent="0" algn="r">
              <a:lnSpc>
                <a:spcPct val="100000"/>
              </a:lnSpc>
              <a:spcBef>
                <a:spcPts val="1800"/>
              </a:spcBef>
              <a:spcAft>
                <a:spcPts val="1200"/>
              </a:spcAft>
              <a:buNone/>
            </a:pPr>
            <a:endParaRPr lang="en-US" dirty="0">
              <a:latin typeface="Century Gothic" panose="020B0502020202020204" pitchFamily="34" charset="0"/>
            </a:endParaRPr>
          </a:p>
        </p:txBody>
      </p:sp>
      <p:sp>
        <p:nvSpPr>
          <p:cNvPr id="2" name="Title 25"/>
          <p:cNvSpPr txBox="1"/>
          <p:nvPr/>
        </p:nvSpPr>
        <p:spPr>
          <a:xfrm>
            <a:off x="6640831" y="33761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Primary Objectives</a:t>
            </a:r>
            <a:endParaRPr lang="en-US" b="1" dirty="0">
              <a:latin typeface="Century Gothic" panose="020B0502020202020204" pitchFamily="34" charset="0"/>
            </a:endParaRPr>
          </a:p>
        </p:txBody>
      </p:sp>
      <p:sp>
        <p:nvSpPr>
          <p:cNvPr id="3" name="Text Placeholder 26"/>
          <p:cNvSpPr txBox="1"/>
          <p:nvPr/>
        </p:nvSpPr>
        <p:spPr>
          <a:xfrm>
            <a:off x="544831" y="1987539"/>
            <a:ext cx="5297169" cy="1715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800"/>
              </a:spcBef>
              <a:spcAft>
                <a:spcPts val="1200"/>
              </a:spcAft>
              <a:buFontTx/>
              <a:buNone/>
            </a:pPr>
            <a:r>
              <a:rPr lang="en-US" dirty="0">
                <a:solidFill>
                  <a:srgbClr val="000000"/>
                </a:solidFill>
                <a:latin typeface="Century Gothic" panose="020B0502020202020204" pitchFamily="34" charset="0"/>
              </a:rPr>
              <a:t>Segment the retailers based on various attributes such as type of product purchases, profit, total sales, sales method in order to better facilitate and improve the processes wherever necessary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676911" y="1011568"/>
            <a:ext cx="4585969" cy="713216"/>
          </a:xfrm>
        </p:spPr>
        <p:txBody>
          <a:bodyPr/>
          <a:lstStyle/>
          <a:p>
            <a:r>
              <a:rPr lang="en-US" b="1" dirty="0">
                <a:latin typeface="Century Gothic" panose="020B0502020202020204" pitchFamily="34" charset="0"/>
              </a:rPr>
              <a:t>About the Dataset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447791" y="4419601"/>
            <a:ext cx="4443729" cy="1715782"/>
          </a:xfrm>
        </p:spPr>
        <p:txBody>
          <a:bodyPr>
            <a:normAutofit fontScale="90000"/>
          </a:bodyPr>
          <a:lstStyle/>
          <a:p>
            <a:pPr algn="just"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The Retailer ID in the data is redundant data as it is not giving any meaningful insight.</a:t>
            </a: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Data is authentic / general purpose retail data and inferences may lead to valur to business.</a:t>
            </a: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solidFill>
                  <a:schemeClr val="tx1"/>
                </a:solidFill>
                <a:latin typeface="Century Gothic" panose="020B0502020202020204" pitchFamily="34" charset="0"/>
              </a:rPr>
              <a:t>Operating margin is ratio and is treated accordingly</a:t>
            </a:r>
            <a:endParaRPr lang="en-IN" altLang="en-US" dirty="0">
              <a:solidFill>
                <a:schemeClr val="tx1"/>
              </a:solidFill>
              <a:latin typeface="Century Gothic" panose="020B0502020202020204" pitchFamily="34" charset="0"/>
            </a:endParaRPr>
          </a:p>
        </p:txBody>
      </p:sp>
      <p:sp>
        <p:nvSpPr>
          <p:cNvPr id="2" name="Title 25"/>
          <p:cNvSpPr txBox="1"/>
          <p:nvPr/>
        </p:nvSpPr>
        <p:spPr>
          <a:xfrm>
            <a:off x="6793231" y="36809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Assumptions</a:t>
            </a:r>
            <a:endParaRPr lang="en-US" b="1" dirty="0">
              <a:latin typeface="Century Gothic" panose="020B0502020202020204" pitchFamily="34" charset="0"/>
            </a:endParaRPr>
          </a:p>
        </p:txBody>
      </p:sp>
      <p:sp>
        <p:nvSpPr>
          <p:cNvPr id="3" name="Text Placeholder 26"/>
          <p:cNvSpPr txBox="1"/>
          <p:nvPr/>
        </p:nvSpPr>
        <p:spPr>
          <a:xfrm>
            <a:off x="544831" y="1814818"/>
            <a:ext cx="5693409" cy="2360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1800"/>
              </a:spcBef>
              <a:spcAft>
                <a:spcPts val="1200"/>
              </a:spcAft>
              <a:buFontTx/>
              <a:buNone/>
            </a:pPr>
            <a:r>
              <a:rPr lang="en-US" dirty="0">
                <a:solidFill>
                  <a:srgbClr val="000000"/>
                </a:solidFill>
                <a:latin typeface="Century Gothic" panose="020B0502020202020204" pitchFamily="34" charset="0"/>
              </a:rPr>
              <a:t>Adidas US sales dataset is a collection of data that includes information on the sales of Adidas products. This type of dataset include</a:t>
            </a:r>
            <a:r>
              <a:rPr lang="en-IN" altLang="en-US" dirty="0">
                <a:solidFill>
                  <a:srgbClr val="000000"/>
                </a:solidFill>
                <a:latin typeface="Century Gothic" panose="020B0502020202020204" pitchFamily="34" charset="0"/>
              </a:rPr>
              <a:t>s</a:t>
            </a:r>
            <a:r>
              <a:rPr lang="en-US" dirty="0">
                <a:solidFill>
                  <a:srgbClr val="000000"/>
                </a:solidFill>
                <a:latin typeface="Century Gothic" panose="020B0502020202020204" pitchFamily="34" charset="0"/>
              </a:rPr>
              <a:t> details such as the number of units sold, the total sales revenue, the location of the sales, the type of product sold, and any other relevant information. The general invoice timestamps range from </a:t>
            </a:r>
            <a:r>
              <a:rPr lang="en-US" i="1" dirty="0">
                <a:solidFill>
                  <a:srgbClr val="000000"/>
                </a:solidFill>
                <a:latin typeface="Century Gothic" panose="020B0502020202020204" pitchFamily="34" charset="0"/>
              </a:rPr>
              <a:t>1/1/2020 to 31/12/2021</a:t>
            </a:r>
            <a:endParaRPr lang="en-US" i="1"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3505836" y="266713"/>
            <a:ext cx="4585969" cy="713216"/>
          </a:xfrm>
        </p:spPr>
        <p:txBody>
          <a:bodyPr/>
          <a:lstStyle/>
          <a:p>
            <a:r>
              <a:rPr lang="en-US" b="1" dirty="0">
                <a:latin typeface="Century Gothic" panose="020B0502020202020204" pitchFamily="34" charset="0"/>
              </a:rPr>
              <a:t>Data</a:t>
            </a:r>
            <a:r>
              <a:rPr lang="en-IN" altLang="en-US" b="1" dirty="0">
                <a:latin typeface="Century Gothic" panose="020B0502020202020204" pitchFamily="34" charset="0"/>
              </a:rPr>
              <a:t> Overview</a:t>
            </a:r>
            <a:endParaRPr lang="en-IN" altLang="en-US" b="1" dirty="0">
              <a:latin typeface="Century Gothic" panose="020B0502020202020204" pitchFamily="34" charset="0"/>
            </a:endParaRPr>
          </a:p>
        </p:txBody>
      </p:sp>
      <p:sp>
        <p:nvSpPr>
          <p:cNvPr id="7" name="Text Box 6"/>
          <p:cNvSpPr txBox="1"/>
          <p:nvPr/>
        </p:nvSpPr>
        <p:spPr>
          <a:xfrm>
            <a:off x="6408620" y="2477102"/>
            <a:ext cx="4483100" cy="368300"/>
          </a:xfrm>
          <a:prstGeom prst="rect">
            <a:avLst/>
          </a:prstGeom>
          <a:noFill/>
        </p:spPr>
        <p:txBody>
          <a:bodyPr wrap="square" rtlCol="0">
            <a:spAutoFit/>
          </a:bodyPr>
          <a:p>
            <a:pPr algn="ctr"/>
            <a:r>
              <a:rPr lang="en-IN" altLang="en-US" dirty="0"/>
              <a:t>Numerical features insights</a:t>
            </a:r>
            <a:endParaRPr lang="en-IN" altLang="en-US" dirty="0"/>
          </a:p>
        </p:txBody>
      </p:sp>
      <p:pic>
        <p:nvPicPr>
          <p:cNvPr id="5" name="Picture 4"/>
          <p:cNvPicPr>
            <a:picLocks noChangeAspect="1"/>
          </p:cNvPicPr>
          <p:nvPr/>
        </p:nvPicPr>
        <p:blipFill>
          <a:blip r:embed="rId1"/>
          <a:stretch>
            <a:fillRect/>
          </a:stretch>
        </p:blipFill>
        <p:spPr>
          <a:xfrm>
            <a:off x="746848" y="1006022"/>
            <a:ext cx="11104474" cy="1188823"/>
          </a:xfrm>
          <a:prstGeom prst="rect">
            <a:avLst/>
          </a:prstGeom>
        </p:spPr>
      </p:pic>
      <p:pic>
        <p:nvPicPr>
          <p:cNvPr id="6" name="Content Placeholder 5"/>
          <p:cNvPicPr>
            <a:picLocks noGrp="1" noChangeAspect="1"/>
          </p:cNvPicPr>
          <p:nvPr>
            <p:ph sz="half" idx="1"/>
          </p:nvPr>
        </p:nvPicPr>
        <p:blipFill>
          <a:blip r:embed="rId2"/>
          <a:stretch>
            <a:fillRect/>
          </a:stretch>
        </p:blipFill>
        <p:spPr>
          <a:xfrm>
            <a:off x="746760" y="2337435"/>
            <a:ext cx="5311775" cy="3955415"/>
          </a:xfrm>
          <a:prstGeom prst="rect">
            <a:avLst/>
          </a:prstGeom>
        </p:spPr>
      </p:pic>
      <p:pic>
        <p:nvPicPr>
          <p:cNvPr id="10" name="Content Placeholder 9"/>
          <p:cNvPicPr>
            <a:picLocks noGrp="1" noChangeAspect="1"/>
          </p:cNvPicPr>
          <p:nvPr>
            <p:ph sz="half" idx="2"/>
          </p:nvPr>
        </p:nvPicPr>
        <p:blipFill>
          <a:blip r:embed="rId3"/>
          <a:stretch>
            <a:fillRect/>
          </a:stretch>
        </p:blipFill>
        <p:spPr>
          <a:xfrm>
            <a:off x="6172200" y="2971165"/>
            <a:ext cx="5181600" cy="2059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3" name="Title 25"/>
          <p:cNvSpPr>
            <a:spLocks noGrp="1"/>
          </p:cNvSpPr>
          <p:nvPr/>
        </p:nvSpPr>
        <p:spPr>
          <a:xfrm>
            <a:off x="643255" y="447040"/>
            <a:ext cx="5289550" cy="17189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IN" altLang="en-US" b="1" kern="1200" dirty="0">
                <a:solidFill>
                  <a:srgbClr val="0070C0"/>
                </a:solidFill>
                <a:latin typeface="+mj-lt"/>
                <a:ea typeface="+mj-ea"/>
                <a:cs typeface="+mj-cs"/>
              </a:rPr>
              <a:t>Univariate</a:t>
            </a:r>
            <a:endParaRPr lang="en-IN" altLang="en-US" b="1" kern="1200" dirty="0">
              <a:solidFill>
                <a:srgbClr val="0070C0"/>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643278" y="233372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6"/>
          <p:cNvSpPr txBox="1"/>
          <p:nvPr/>
        </p:nvSpPr>
        <p:spPr>
          <a:xfrm>
            <a:off x="311785" y="2653665"/>
            <a:ext cx="4602480" cy="365823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Footlocker is the most frequent occurring retailer in the dataset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Total Sales, Operating profit, and Units Sold are interrelated and are </a:t>
            </a:r>
            <a:r>
              <a:rPr lang="en-US" sz="1500" b="1" i="1" dirty="0">
                <a:solidFill>
                  <a:schemeClr val="tx1"/>
                </a:solidFill>
                <a:latin typeface="Avenir Next LT Pro" panose="020B0504020202020204" pitchFamily="34" charset="0"/>
              </a:rPr>
              <a:t>right skewed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'Price Per unit' is normally distributed. 'Operating Margin' almost takes the shape of a bell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are the highest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All products are almost equally distributed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and West contribute to the most observed regions throughout the dataset</a:t>
            </a:r>
            <a:endParaRPr lang="en-US" sz="1500" dirty="0">
              <a:solidFill>
                <a:schemeClr val="tx1"/>
              </a:solidFill>
              <a:latin typeface="Avenir Next LT Pro" panose="020B0504020202020204" pitchFamily="34" charset="0"/>
            </a:endParaRPr>
          </a:p>
        </p:txBody>
      </p:sp>
      <p:pic>
        <p:nvPicPr>
          <p:cNvPr id="8" name="Content Placeholder 7"/>
          <p:cNvPicPr>
            <a:picLocks noGrp="1" noChangeAspect="1"/>
          </p:cNvPicPr>
          <p:nvPr>
            <p:ph idx="1"/>
          </p:nvPr>
        </p:nvPicPr>
        <p:blipFill>
          <a:blip r:embed="rId3"/>
          <a:stretch>
            <a:fillRect/>
          </a:stretch>
        </p:blipFill>
        <p:spPr>
          <a:xfrm>
            <a:off x="4914265" y="2488565"/>
            <a:ext cx="7352665" cy="4029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676502" y="1014512"/>
            <a:ext cx="4805024" cy="276999"/>
          </a:xfrm>
          <a:prstGeom prst="rect">
            <a:avLst/>
          </a:prstGeom>
          <a:solidFill>
            <a:schemeClr val="accent2"/>
          </a:solidFill>
        </p:spPr>
        <p:txBody>
          <a:bodyPr wrap="square">
            <a:spAutoFit/>
          </a:bodyPr>
          <a:lstStyle/>
          <a:p>
            <a:pPr algn="ctr"/>
            <a:r>
              <a:rPr lang="en-IN" sz="1200" b="1" dirty="0">
                <a:solidFill>
                  <a:schemeClr val="bg1"/>
                </a:solidFill>
                <a:latin typeface="Arial" panose="020B0604020202020204" pitchFamily="34" charset="0"/>
                <a:cs typeface="Arial" panose="020B0604020202020204" pitchFamily="34" charset="0"/>
              </a:rPr>
              <a:t>Total Sales % by Retailers</a:t>
            </a:r>
            <a:endParaRPr lang="en-IN" sz="1600" b="1" dirty="0">
              <a:latin typeface="Arial" panose="020B0604020202020204" pitchFamily="34" charset="0"/>
              <a:cs typeface="Arial" panose="020B0604020202020204" pitchFamily="34" charset="0"/>
            </a:endParaRPr>
          </a:p>
        </p:txBody>
      </p:sp>
      <p:graphicFrame>
        <p:nvGraphicFramePr>
          <p:cNvPr id="15" name="Object 14" hidden="1"/>
          <p:cNvGraphicFramePr>
            <a:graphicFrameLocks noChangeAspect="1"/>
          </p:cNvGraphicFramePr>
          <p:nvPr>
            <p:custDataLst>
              <p:tags r:id="rId4"/>
            </p:custDataLst>
          </p:nvPr>
        </p:nvGraphicFramePr>
        <p:xfrm>
          <a:off x="-1587" y="1588"/>
          <a:ext cx="1588" cy="1588"/>
        </p:xfrm>
        <a:graphic>
          <a:graphicData uri="http://schemas.openxmlformats.org/presentationml/2006/ole">
            <mc:AlternateContent xmlns:mc="http://schemas.openxmlformats.org/markup-compatibility/2006">
              <mc:Choice xmlns:v="urn:schemas-microsoft-com:vml" Requires="v">
                <p:oleObj spid="_x0000_s2053" name="think-cell Slide" r:id="rId5" imgW="11430" imgH="11430" progId="TCLayout.ActiveDocument.1">
                  <p:embed/>
                </p:oleObj>
              </mc:Choice>
              <mc:Fallback>
                <p:oleObj name="think-cell Slide" r:id="rId5" imgW="11430" imgH="11430" progId="TCLayout.ActiveDocument.1">
                  <p:embed/>
                  <p:pic>
                    <p:nvPicPr>
                      <p:cNvPr id="0" name="Object 14" hidden="1"/>
                      <p:cNvPicPr/>
                      <p:nvPr/>
                    </p:nvPicPr>
                    <p:blipFill>
                      <a:blip r:embed="rId6"/>
                      <a:stretch>
                        <a:fillRect/>
                      </a:stretch>
                    </p:blipFill>
                    <p:spPr>
                      <a:xfrm>
                        <a:off x="-1587" y="1588"/>
                        <a:ext cx="1588" cy="1588"/>
                      </a:xfrm>
                      <a:prstGeom prst="rect">
                        <a:avLst/>
                      </a:prstGeom>
                    </p:spPr>
                  </p:pic>
                </p:oleObj>
              </mc:Fallback>
            </mc:AlternateContent>
          </a:graphicData>
        </a:graphic>
      </p:graphicFrame>
      <p:sp>
        <p:nvSpPr>
          <p:cNvPr id="5" name="Rectangle 4" hidden="1"/>
          <p:cNvSpPr/>
          <p:nvPr>
            <p:custDataLst>
              <p:tags r:id="rId7"/>
            </p:custDataLst>
          </p:nvPr>
        </p:nvSpPr>
        <p:spPr>
          <a:xfrm>
            <a:off x="0" y="0"/>
            <a:ext cx="158750" cy="15875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a:endParaRPr lang="en-US" sz="2200" dirty="0" err="1">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p:cNvSpPr>
            <a:spLocks noGrp="1"/>
          </p:cNvSpPr>
          <p:nvPr>
            <p:ph type="title"/>
          </p:nvPr>
        </p:nvSpPr>
        <p:spPr/>
        <p:txBody>
          <a:bodyPr vert="horz"/>
          <a:lstStyle/>
          <a:p>
            <a:r>
              <a:rPr lang="en-US" dirty="0">
                <a:latin typeface="Arial" panose="020B0604020202020204" pitchFamily="34" charset="0"/>
                <a:sym typeface="EYInterstate Light" panose="02000506000000020004" pitchFamily="2" charset="0"/>
              </a:rPr>
              <a:t>Bivariate Analysis (TBA)</a:t>
            </a:r>
            <a:endParaRPr lang="en-US" dirty="0">
              <a:latin typeface="Arial" panose="020B0604020202020204" pitchFamily="34" charset="0"/>
              <a:sym typeface="EYInterstate Light" panose="02000506000000020004" pitchFamily="2" charset="0"/>
            </a:endParaRPr>
          </a:p>
        </p:txBody>
      </p:sp>
      <p:sp>
        <p:nvSpPr>
          <p:cNvPr id="27" name="TextBox 26"/>
          <p:cNvSpPr txBox="1"/>
          <p:nvPr/>
        </p:nvSpPr>
        <p:spPr>
          <a:xfrm>
            <a:off x="615798" y="1356097"/>
            <a:ext cx="2921321" cy="2462213"/>
          </a:xfrm>
          <a:prstGeom prst="rect">
            <a:avLst/>
          </a:prstGeom>
          <a:solidFill>
            <a:schemeClr val="bg2">
              <a:alpha val="15000"/>
            </a:schemeClr>
          </a:solidFill>
          <a:ln>
            <a:solidFill>
              <a:schemeClr val="bg2"/>
            </a:solidFill>
          </a:ln>
        </p:spPr>
        <p:txBody>
          <a:bodyPr wrap="square" anchor="ctr">
            <a:spAutoFit/>
          </a:bodyPr>
          <a:lstStyle/>
          <a:p>
            <a:pPr marL="171450" indent="-171450">
              <a:spcBef>
                <a:spcPts val="900"/>
              </a:spcBef>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West Gear, Footlocker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Sports Direct </a:t>
            </a:r>
            <a:r>
              <a:rPr lang="en-IN" sz="1200" dirty="0">
                <a:latin typeface="Arial" panose="020B0604020202020204" pitchFamily="34" charset="0"/>
                <a:cs typeface="Arial" panose="020B0604020202020204" pitchFamily="34" charset="0"/>
              </a:rPr>
              <a:t>occupied </a:t>
            </a:r>
            <a:r>
              <a:rPr lang="en-IN" sz="1200" b="1" dirty="0">
                <a:latin typeface="Arial" panose="020B0604020202020204" pitchFamily="34" charset="0"/>
                <a:cs typeface="Arial" panose="020B0604020202020204" pitchFamily="34" charset="0"/>
              </a:rPr>
              <a:t>~55% </a:t>
            </a:r>
            <a:r>
              <a:rPr lang="en-IN" sz="1200" dirty="0">
                <a:latin typeface="Arial" panose="020B0604020202020204" pitchFamily="34" charset="0"/>
                <a:cs typeface="Arial" panose="020B0604020202020204" pitchFamily="34" charset="0"/>
              </a:rPr>
              <a:t>of the total market in terms of sales value in 2021</a:t>
            </a:r>
            <a:endParaRPr lang="en-IN" sz="1200" dirty="0">
              <a:latin typeface="Arial" panose="020B0604020202020204" pitchFamily="34" charset="0"/>
              <a:cs typeface="Arial" panose="020B0604020202020204" pitchFamily="34" charset="0"/>
            </a:endParaRPr>
          </a:p>
          <a:p>
            <a:pPr marL="171450" indent="-171450">
              <a:spcBef>
                <a:spcPts val="9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While </a:t>
            </a:r>
            <a:r>
              <a:rPr lang="en-IN" sz="1200" dirty="0" err="1">
                <a:latin typeface="Arial" panose="020B0604020202020204" pitchFamily="34" charset="0"/>
                <a:cs typeface="Arial" panose="020B0604020202020204" pitchFamily="34" charset="0"/>
              </a:rPr>
              <a:t>Khol’s</a:t>
            </a:r>
            <a:r>
              <a:rPr lang="en-IN" sz="1200" dirty="0">
                <a:latin typeface="Arial" panose="020B0604020202020204" pitchFamily="34" charset="0"/>
                <a:cs typeface="Arial" panose="020B0604020202020204" pitchFamily="34" charset="0"/>
              </a:rPr>
              <a:t> occupied for 11% share in sales, it registered the </a:t>
            </a:r>
            <a:r>
              <a:rPr lang="en-IN" sz="1200" b="1" dirty="0">
                <a:latin typeface="Arial" panose="020B0604020202020204" pitchFamily="34" charset="0"/>
                <a:cs typeface="Arial" panose="020B0604020202020204" pitchFamily="34" charset="0"/>
              </a:rPr>
              <a:t>highest jump in sales from 2020 by ~100 times</a:t>
            </a:r>
            <a:endParaRPr lang="en-IN" sz="1200" b="1" dirty="0">
              <a:latin typeface="Arial" panose="020B0604020202020204" pitchFamily="34" charset="0"/>
              <a:cs typeface="Arial" panose="020B0604020202020204" pitchFamily="34" charset="0"/>
            </a:endParaRPr>
          </a:p>
          <a:p>
            <a:pPr marL="171450" indent="-171450">
              <a:spcBef>
                <a:spcPts val="9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Overall </a:t>
            </a:r>
            <a:r>
              <a:rPr lang="en-IN" sz="1200" b="1" dirty="0">
                <a:latin typeface="Arial" panose="020B0604020202020204" pitchFamily="34" charset="0"/>
                <a:cs typeface="Arial" panose="020B0604020202020204" pitchFamily="34" charset="0"/>
              </a:rPr>
              <a:t>sales </a:t>
            </a:r>
            <a:r>
              <a:rPr lang="en-IN" sz="1200" dirty="0">
                <a:latin typeface="Arial" panose="020B0604020202020204" pitchFamily="34" charset="0"/>
                <a:cs typeface="Arial" panose="020B0604020202020204" pitchFamily="34" charset="0"/>
              </a:rPr>
              <a:t>grew by </a:t>
            </a:r>
            <a:r>
              <a:rPr lang="en-IN" sz="1600" b="1" dirty="0">
                <a:latin typeface="Arial" panose="020B0604020202020204" pitchFamily="34" charset="0"/>
                <a:cs typeface="Arial" panose="020B0604020202020204" pitchFamily="34" charset="0"/>
              </a:rPr>
              <a:t>4X from </a:t>
            </a:r>
            <a:r>
              <a:rPr lang="en-IN" sz="1200" dirty="0">
                <a:latin typeface="Arial" panose="020B0604020202020204" pitchFamily="34" charset="0"/>
                <a:cs typeface="Arial" panose="020B0604020202020204" pitchFamily="34" charset="0"/>
              </a:rPr>
              <a:t>2020 to 2021, with </a:t>
            </a:r>
            <a:r>
              <a:rPr lang="en-IN" sz="1200" b="1" dirty="0">
                <a:latin typeface="Arial" panose="020B0604020202020204" pitchFamily="34" charset="0"/>
                <a:cs typeface="Arial" panose="020B0604020202020204" pitchFamily="34" charset="0"/>
              </a:rPr>
              <a:t>Amazon </a:t>
            </a:r>
            <a:r>
              <a:rPr lang="en-IN" sz="1200" dirty="0">
                <a:latin typeface="Arial" panose="020B0604020202020204" pitchFamily="34" charset="0"/>
                <a:cs typeface="Arial" panose="020B0604020202020204" pitchFamily="34" charset="0"/>
              </a:rPr>
              <a:t>being the new entrant in the market in 2021</a:t>
            </a:r>
            <a:endParaRPr lang="en-IN" sz="1600" dirty="0">
              <a:latin typeface="Arial" panose="020B0604020202020204" pitchFamily="34" charset="0"/>
              <a:cs typeface="Arial" panose="020B0604020202020204" pitchFamily="34" charset="0"/>
            </a:endParaRPr>
          </a:p>
        </p:txBody>
      </p:sp>
      <p:sp>
        <p:nvSpPr>
          <p:cNvPr id="54" name="TextBox 53"/>
          <p:cNvSpPr txBox="1"/>
          <p:nvPr/>
        </p:nvSpPr>
        <p:spPr>
          <a:xfrm>
            <a:off x="617766" y="1001838"/>
            <a:ext cx="1660603" cy="307777"/>
          </a:xfrm>
          <a:prstGeom prst="rect">
            <a:avLst/>
          </a:prstGeom>
          <a:solidFill>
            <a:schemeClr val="accent2"/>
          </a:solidFill>
        </p:spPr>
        <p:txBody>
          <a:bodyPr wrap="square">
            <a:spAutoFit/>
          </a:bodyPr>
          <a:lstStyle/>
          <a:p>
            <a:pPr algn="ctr"/>
            <a:r>
              <a:rPr lang="en-IN" sz="1400" b="1" dirty="0">
                <a:solidFill>
                  <a:schemeClr val="bg1"/>
                </a:solidFill>
                <a:latin typeface="Arial" panose="020B0604020202020204" pitchFamily="34" charset="0"/>
                <a:cs typeface="Arial" panose="020B0604020202020204" pitchFamily="34" charset="0"/>
              </a:rPr>
              <a:t>Key Highlights</a:t>
            </a:r>
            <a:endParaRPr lang="en-IN" b="1" dirty="0">
              <a:latin typeface="Arial" panose="020B0604020202020204" pitchFamily="34" charset="0"/>
              <a:cs typeface="Arial" panose="020B0604020202020204" pitchFamily="34" charset="0"/>
            </a:endParaRPr>
          </a:p>
        </p:txBody>
      </p:sp>
      <p:graphicFrame>
        <p:nvGraphicFramePr>
          <p:cNvPr id="22" name="Chart 21"/>
          <p:cNvGraphicFramePr/>
          <p:nvPr/>
        </p:nvGraphicFramePr>
        <p:xfrm>
          <a:off x="3676501" y="1278837"/>
          <a:ext cx="4805025" cy="2413577"/>
        </p:xfrm>
        <a:graphic>
          <a:graphicData uri="http://schemas.openxmlformats.org/drawingml/2006/chart">
            <c:chart xmlns:c="http://schemas.openxmlformats.org/drawingml/2006/chart" xmlns:r="http://schemas.openxmlformats.org/officeDocument/2006/relationships" r:id="rId1"/>
          </a:graphicData>
        </a:graphic>
      </p:graphicFrame>
      <p:sp>
        <p:nvSpPr>
          <p:cNvPr id="25" name="TextBox 24"/>
          <p:cNvSpPr txBox="1"/>
          <p:nvPr/>
        </p:nvSpPr>
        <p:spPr>
          <a:xfrm>
            <a:off x="5013738" y="2347883"/>
            <a:ext cx="1065275" cy="523220"/>
          </a:xfrm>
          <a:prstGeom prst="rect">
            <a:avLst/>
          </a:prstGeom>
          <a:noFill/>
        </p:spPr>
        <p:txBody>
          <a:bodyPr wrap="square">
            <a:spAutoFit/>
          </a:bodyPr>
          <a:lstStyle/>
          <a:p>
            <a:pPr algn="ctr"/>
            <a:r>
              <a:rPr lang="en-IN" sz="1400" b="1" dirty="0">
                <a:latin typeface="Arial" panose="020B0604020202020204" pitchFamily="34" charset="0"/>
                <a:cs typeface="Arial" panose="020B0604020202020204" pitchFamily="34" charset="0"/>
              </a:rPr>
              <a:t>$ 718 Million</a:t>
            </a:r>
            <a:endParaRPr lang="en-IN" b="1" dirty="0">
              <a:latin typeface="Arial" panose="020B0604020202020204" pitchFamily="34" charset="0"/>
              <a:cs typeface="Arial" panose="020B0604020202020204" pitchFamily="34" charset="0"/>
            </a:endParaRPr>
          </a:p>
        </p:txBody>
      </p:sp>
      <p:graphicFrame>
        <p:nvGraphicFramePr>
          <p:cNvPr id="29" name="Chart 28"/>
          <p:cNvGraphicFramePr/>
          <p:nvPr/>
        </p:nvGraphicFramePr>
        <p:xfrm>
          <a:off x="8641748" y="1278837"/>
          <a:ext cx="2904153" cy="2413577"/>
        </p:xfrm>
        <a:graphic>
          <a:graphicData uri="http://schemas.openxmlformats.org/drawingml/2006/chart">
            <c:chart xmlns:c="http://schemas.openxmlformats.org/drawingml/2006/chart" xmlns:r="http://schemas.openxmlformats.org/officeDocument/2006/relationships" r:id="rId2"/>
          </a:graphicData>
        </a:graphic>
      </p:graphicFrame>
      <p:sp>
        <p:nvSpPr>
          <p:cNvPr id="14" name="Title 25"/>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2800" b="1">
                <a:solidFill>
                  <a:schemeClr val="tx1"/>
                </a:solidFill>
                <a:latin typeface="Arial" panose="020B0604020202020204" pitchFamily="34" charset="0"/>
              </a:rPr>
              <a:t>Exploratory Data Analysis</a:t>
            </a:r>
            <a:br>
              <a:rPr lang="en-US" sz="2800" b="1">
                <a:solidFill>
                  <a:schemeClr val="tx1"/>
                </a:solidFill>
                <a:latin typeface="Arial" panose="020B0604020202020204" pitchFamily="34" charset="0"/>
              </a:rPr>
            </a:br>
            <a:r>
              <a:rPr lang="en-US" sz="2800" b="1">
                <a:solidFill>
                  <a:schemeClr val="tx1"/>
                </a:solidFill>
                <a:latin typeface="Arial" panose="020B0604020202020204" pitchFamily="34" charset="0"/>
              </a:rPr>
              <a:t>(Bi-variate)</a:t>
            </a:r>
            <a:endParaRPr lang="en-US" sz="2800" b="1" dirty="0">
              <a:solidFill>
                <a:schemeClr val="tx1"/>
              </a:solidFill>
              <a:latin typeface="Arial" panose="020B0604020202020204" pitchFamily="34" charset="0"/>
            </a:endParaRPr>
          </a:p>
        </p:txBody>
      </p:sp>
      <p:graphicFrame>
        <p:nvGraphicFramePr>
          <p:cNvPr id="16" name="Chart 15"/>
          <p:cNvGraphicFramePr/>
          <p:nvPr/>
        </p:nvGraphicFramePr>
        <p:xfrm>
          <a:off x="3676501" y="3999372"/>
          <a:ext cx="7847518" cy="1664309"/>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3676501" y="3815504"/>
            <a:ext cx="7847518" cy="276999"/>
          </a:xfrm>
          <a:prstGeom prst="rect">
            <a:avLst/>
          </a:prstGeom>
          <a:solidFill>
            <a:schemeClr val="accent2"/>
          </a:solidFill>
        </p:spPr>
        <p:txBody>
          <a:bodyPr wrap="square">
            <a:spAutoFit/>
          </a:bodyPr>
          <a:lstStyle/>
          <a:p>
            <a:pPr algn="ctr" rtl="0">
              <a:defRPr sz="1400" b="0" i="0" u="none" strike="noStrike" kern="1200" spc="0" baseline="0">
                <a:solidFill>
                  <a:prstClr val="black"/>
                </a:solidFill>
                <a:latin typeface="+mn-lt"/>
                <a:ea typeface="+mn-ea"/>
                <a:cs typeface="+mn-cs"/>
              </a:defRPr>
            </a:pPr>
            <a:r>
              <a:rPr lang="en-US" sz="1200" b="1" dirty="0">
                <a:solidFill>
                  <a:schemeClr val="bg1"/>
                </a:solidFill>
                <a:latin typeface="Arial" panose="020B0604020202020204" pitchFamily="34" charset="0"/>
                <a:cs typeface="Arial" panose="020B0604020202020204" pitchFamily="34" charset="0"/>
              </a:rPr>
              <a:t>Sales </a:t>
            </a:r>
            <a:r>
              <a:rPr lang="en-US" sz="1200" b="1" baseline="0" dirty="0">
                <a:solidFill>
                  <a:schemeClr val="bg1"/>
                </a:solidFill>
                <a:latin typeface="Arial" panose="020B0604020202020204" pitchFamily="34" charset="0"/>
                <a:cs typeface="Arial" panose="020B0604020202020204" pitchFamily="34" charset="0"/>
              </a:rPr>
              <a:t> by Product Categories in 2021</a:t>
            </a:r>
            <a:endParaRPr lang="en-US" sz="1200"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6360966" y="4154673"/>
            <a:ext cx="1252814" cy="1350388"/>
          </a:xfrm>
          <a:prstGeom prst="rect">
            <a:avLst/>
          </a:prstGeom>
          <a:noFill/>
          <a:ln>
            <a:solidFill>
              <a:schemeClr val="accent2"/>
            </a:solidFill>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19" name="TextBox 18"/>
          <p:cNvSpPr txBox="1"/>
          <p:nvPr/>
        </p:nvSpPr>
        <p:spPr>
          <a:xfrm>
            <a:off x="612648" y="3905103"/>
            <a:ext cx="2921321" cy="2246769"/>
          </a:xfrm>
          <a:prstGeom prst="rect">
            <a:avLst/>
          </a:prstGeom>
          <a:solidFill>
            <a:schemeClr val="bg2">
              <a:alpha val="10000"/>
            </a:schemeClr>
          </a:solidFill>
          <a:ln>
            <a:solidFill>
              <a:schemeClr val="bg2"/>
            </a:solidFill>
          </a:ln>
        </p:spPr>
        <p:txBody>
          <a:bodyPr wrap="square" anchor="ctr">
            <a:spAutoFit/>
          </a:bodyPr>
          <a:lstStyle/>
          <a:p>
            <a:pPr marL="171450" indent="-171450" algn="just">
              <a:spcBef>
                <a:spcPts val="600"/>
              </a:spcBef>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Men’s Street Footwear</a:t>
            </a:r>
            <a:r>
              <a:rPr lang="en-IN" sz="1200" dirty="0">
                <a:latin typeface="Arial" panose="020B0604020202020204" pitchFamily="34" charset="0"/>
                <a:cs typeface="Arial" panose="020B0604020202020204" pitchFamily="34" charset="0"/>
              </a:rPr>
              <a:t>, </a:t>
            </a:r>
            <a:r>
              <a:rPr lang="en-IN" sz="1200" b="1" dirty="0">
                <a:latin typeface="Arial" panose="020B0604020202020204" pitchFamily="34" charset="0"/>
                <a:cs typeface="Arial" panose="020B0604020202020204" pitchFamily="34" charset="0"/>
              </a:rPr>
              <a:t>Women’s Apparel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Men’s Athletic Foot ware </a:t>
            </a:r>
            <a:r>
              <a:rPr lang="en-IN" sz="1200" dirty="0">
                <a:latin typeface="Arial" panose="020B0604020202020204" pitchFamily="34" charset="0"/>
                <a:cs typeface="Arial" panose="020B0604020202020204" pitchFamily="34" charset="0"/>
              </a:rPr>
              <a:t>are the top three categories with highest sales value, together accounting for 60% of the total sales </a:t>
            </a:r>
            <a:endParaRPr lang="en-IN" sz="1200" dirty="0">
              <a:latin typeface="Arial" panose="020B0604020202020204" pitchFamily="34" charset="0"/>
              <a:cs typeface="Arial" panose="020B0604020202020204" pitchFamily="34" charset="0"/>
            </a:endParaRPr>
          </a:p>
          <a:p>
            <a:pPr marL="171450" indent="-171450" algn="just">
              <a:spcBef>
                <a:spcPts val="6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Compared to the year 2020, the sales by categories has been almost similar</a:t>
            </a:r>
            <a:endParaRPr lang="en-IN" sz="1200" dirty="0">
              <a:latin typeface="Arial" panose="020B0604020202020204" pitchFamily="34" charset="0"/>
              <a:cs typeface="Arial" panose="020B0604020202020204" pitchFamily="34" charset="0"/>
            </a:endParaRPr>
          </a:p>
          <a:p>
            <a:pPr marL="171450" indent="-171450" algn="just">
              <a:spcBef>
                <a:spcPts val="600"/>
              </a:spcBef>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The product categories had the similar trend in terms of number of units sold and sales value</a:t>
            </a:r>
            <a:endParaRPr lang="en-IN" sz="1600" dirty="0">
              <a:latin typeface="Arial" panose="020B0604020202020204" pitchFamily="34" charset="0"/>
              <a:cs typeface="Arial" panose="020B0604020202020204" pitchFamily="34" charset="0"/>
            </a:endParaRPr>
          </a:p>
        </p:txBody>
      </p:sp>
      <p:sp>
        <p:nvSpPr>
          <p:cNvPr id="21" name="TextBox 20"/>
          <p:cNvSpPr txBox="1"/>
          <p:nvPr/>
        </p:nvSpPr>
        <p:spPr>
          <a:xfrm>
            <a:off x="8641748" y="1002880"/>
            <a:ext cx="2904153" cy="276999"/>
          </a:xfrm>
          <a:prstGeom prst="rect">
            <a:avLst/>
          </a:prstGeom>
          <a:solidFill>
            <a:schemeClr val="accent2"/>
          </a:solidFill>
        </p:spPr>
        <p:txBody>
          <a:bodyPr wrap="square">
            <a:spAutoFit/>
          </a:bodyPr>
          <a:lstStyle/>
          <a:p>
            <a:pPr algn="ctr"/>
            <a:r>
              <a:rPr lang="en-IN" sz="1200" b="1" dirty="0">
                <a:solidFill>
                  <a:schemeClr val="bg1"/>
                </a:solidFill>
                <a:latin typeface="Arial" panose="020B0604020202020204" pitchFamily="34" charset="0"/>
                <a:cs typeface="Arial" panose="020B0604020202020204" pitchFamily="34" charset="0"/>
              </a:rPr>
              <a:t>Y-O-Y Growth in Sales</a:t>
            </a:r>
            <a:endParaRPr lang="en-IN" sz="1600" b="1" dirty="0">
              <a:latin typeface="Arial" panose="020B0604020202020204" pitchFamily="34" charset="0"/>
              <a:cs typeface="Arial" panose="020B0604020202020204" pitchFamily="34" charset="0"/>
            </a:endParaRPr>
          </a:p>
        </p:txBody>
      </p:sp>
      <p:sp>
        <p:nvSpPr>
          <p:cNvPr id="26" name="TextBox 25"/>
          <p:cNvSpPr txBox="1"/>
          <p:nvPr/>
        </p:nvSpPr>
        <p:spPr>
          <a:xfrm>
            <a:off x="4111150" y="5723939"/>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$16		$95</a:t>
            </a:r>
            <a:endParaRPr lang="en-IN"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3578721" y="5821721"/>
            <a:ext cx="564893" cy="369332"/>
          </a:xfrm>
          <a:prstGeom prst="rect">
            <a:avLst/>
          </a:prstGeom>
          <a:solidFill>
            <a:schemeClr val="bg2">
              <a:alpha val="10000"/>
            </a:schemeClr>
          </a:solidFill>
          <a:ln>
            <a:solidFill>
              <a:schemeClr val="bg2"/>
            </a:solidFill>
          </a:ln>
        </p:spPr>
        <p:txBody>
          <a:bodyPr wrap="square" anchor="ctr">
            <a:spAutoFit/>
          </a:bodyPr>
          <a:lstStyle/>
          <a:p>
            <a:pPr algn="ctr"/>
            <a:r>
              <a:rPr lang="en-IN" sz="900" dirty="0">
                <a:latin typeface="Arial" panose="020B0604020202020204" pitchFamily="34" charset="0"/>
                <a:cs typeface="Arial" panose="020B0604020202020204" pitchFamily="34" charset="0"/>
              </a:rPr>
              <a:t>Price Range</a:t>
            </a:r>
            <a:endParaRPr lang="en-IN" sz="900" dirty="0">
              <a:latin typeface="Arial" panose="020B0604020202020204" pitchFamily="34" charset="0"/>
              <a:cs typeface="Arial" panose="020B0604020202020204" pitchFamily="34" charset="0"/>
            </a:endParaRPr>
          </a:p>
        </p:txBody>
      </p:sp>
      <p:sp>
        <p:nvSpPr>
          <p:cNvPr id="32" name="TextBox 31"/>
          <p:cNvSpPr txBox="1"/>
          <p:nvPr/>
        </p:nvSpPr>
        <p:spPr>
          <a:xfrm>
            <a:off x="5376643" y="5723938"/>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$11		$95</a:t>
            </a:r>
            <a:endParaRPr lang="en-IN" sz="1200" dirty="0">
              <a:latin typeface="Arial" panose="020B0604020202020204" pitchFamily="34" charset="0"/>
              <a:cs typeface="Arial" panose="020B0604020202020204" pitchFamily="34" charset="0"/>
            </a:endParaRPr>
          </a:p>
        </p:txBody>
      </p:sp>
      <p:sp>
        <p:nvSpPr>
          <p:cNvPr id="33" name="TextBox 32"/>
          <p:cNvSpPr txBox="1"/>
          <p:nvPr/>
        </p:nvSpPr>
        <p:spPr>
          <a:xfrm>
            <a:off x="6602154" y="5723938"/>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$42		$95</a:t>
            </a:r>
            <a:endParaRPr lang="en-IN" sz="1200" dirty="0">
              <a:latin typeface="Arial" panose="020B0604020202020204" pitchFamily="34" charset="0"/>
              <a:cs typeface="Arial" panose="020B0604020202020204" pitchFamily="34" charset="0"/>
            </a:endParaRPr>
          </a:p>
        </p:txBody>
      </p:sp>
      <p:sp>
        <p:nvSpPr>
          <p:cNvPr id="34" name="TextBox 33"/>
          <p:cNvSpPr txBox="1"/>
          <p:nvPr/>
        </p:nvSpPr>
        <p:spPr>
          <a:xfrm>
            <a:off x="7827665" y="5723937"/>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$14		$110</a:t>
            </a:r>
            <a:endParaRPr lang="en-IN" sz="1200" dirty="0">
              <a:latin typeface="Arial" panose="020B0604020202020204" pitchFamily="34" charset="0"/>
              <a:cs typeface="Arial" panose="020B0604020202020204" pitchFamily="34" charset="0"/>
            </a:endParaRPr>
          </a:p>
        </p:txBody>
      </p:sp>
      <p:sp>
        <p:nvSpPr>
          <p:cNvPr id="35" name="TextBox 34"/>
          <p:cNvSpPr txBox="1"/>
          <p:nvPr/>
        </p:nvSpPr>
        <p:spPr>
          <a:xfrm>
            <a:off x="9086311" y="5723937"/>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$7		$90</a:t>
            </a:r>
            <a:endParaRPr lang="en-IN" sz="1200" dirty="0">
              <a:latin typeface="Arial" panose="020B0604020202020204" pitchFamily="34" charset="0"/>
              <a:cs typeface="Arial" panose="020B0604020202020204" pitchFamily="34" charset="0"/>
            </a:endParaRPr>
          </a:p>
        </p:txBody>
      </p:sp>
      <p:sp>
        <p:nvSpPr>
          <p:cNvPr id="36" name="TextBox 35"/>
          <p:cNvSpPr txBox="1"/>
          <p:nvPr/>
        </p:nvSpPr>
        <p:spPr>
          <a:xfrm>
            <a:off x="10344957" y="5723937"/>
            <a:ext cx="1160195" cy="646331"/>
          </a:xfrm>
          <a:prstGeom prst="rect">
            <a:avLst/>
          </a:prstGeom>
          <a:solidFill>
            <a:schemeClr val="bg2">
              <a:alpha val="10000"/>
            </a:schemeClr>
          </a:solidFill>
          <a:ln>
            <a:solidFill>
              <a:schemeClr val="bg2"/>
            </a:solidFill>
          </a:ln>
        </p:spPr>
        <p:txBody>
          <a:bodyPr wrap="square" anchor="ctr">
            <a:spAutoFit/>
          </a:bodyPr>
          <a:lstStyle/>
          <a:p>
            <a:pPr algn="just"/>
            <a:r>
              <a:rPr lang="en-IN" sz="1200" dirty="0">
                <a:latin typeface="Arial" panose="020B0604020202020204" pitchFamily="34" charset="0"/>
                <a:cs typeface="Arial" panose="020B0604020202020204" pitchFamily="34" charset="0"/>
              </a:rPr>
              <a:t>$7		$95</a:t>
            </a:r>
            <a:endParaRPr lang="en-IN" sz="1200" dirty="0">
              <a:latin typeface="Arial" panose="020B0604020202020204" pitchFamily="34" charset="0"/>
              <a:cs typeface="Arial" panose="020B0604020202020204" pitchFamily="34" charset="0"/>
            </a:endParaRPr>
          </a:p>
        </p:txBody>
      </p:sp>
      <p:sp>
        <p:nvSpPr>
          <p:cNvPr id="37" name="TextBox 36"/>
          <p:cNvSpPr txBox="1"/>
          <p:nvPr/>
        </p:nvSpPr>
        <p:spPr>
          <a:xfrm rot="16200000">
            <a:off x="3621093" y="6379133"/>
            <a:ext cx="480149" cy="369332"/>
          </a:xfrm>
          <a:prstGeom prst="rect">
            <a:avLst/>
          </a:prstGeom>
          <a:solidFill>
            <a:schemeClr val="bg2">
              <a:alpha val="10000"/>
            </a:schemeClr>
          </a:solidFill>
          <a:ln>
            <a:solidFill>
              <a:schemeClr val="bg2"/>
            </a:solidFill>
          </a:ln>
        </p:spPr>
        <p:txBody>
          <a:bodyPr wrap="square" anchor="ctr">
            <a:spAutoFit/>
          </a:bodyPr>
          <a:lstStyle/>
          <a:p>
            <a:pPr algn="ctr"/>
            <a:r>
              <a:rPr lang="en-IN" sz="900" dirty="0">
                <a:latin typeface="Arial" panose="020B0604020202020204" pitchFamily="34" charset="0"/>
                <a:cs typeface="Arial" panose="020B0604020202020204" pitchFamily="34" charset="0"/>
              </a:rPr>
              <a:t>Units Sold</a:t>
            </a:r>
            <a:endParaRPr lang="en-IN" sz="900" dirty="0">
              <a:latin typeface="Arial" panose="020B0604020202020204" pitchFamily="34" charset="0"/>
              <a:cs typeface="Arial" panose="020B0604020202020204" pitchFamily="34" charset="0"/>
            </a:endParaRPr>
          </a:p>
        </p:txBody>
      </p:sp>
      <p:sp>
        <p:nvSpPr>
          <p:cNvPr id="38" name="TextBox 37"/>
          <p:cNvSpPr txBox="1"/>
          <p:nvPr/>
        </p:nvSpPr>
        <p:spPr>
          <a:xfrm>
            <a:off x="4131141" y="6438222"/>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2,45,456 (12%)</a:t>
            </a:r>
            <a:endParaRPr lang="en-IN" sz="1050" dirty="0">
              <a:latin typeface="Arial" panose="020B0604020202020204" pitchFamily="34" charset="0"/>
              <a:cs typeface="Arial" panose="020B0604020202020204" pitchFamily="34" charset="0"/>
            </a:endParaRPr>
          </a:p>
        </p:txBody>
      </p:sp>
      <p:sp>
        <p:nvSpPr>
          <p:cNvPr id="39" name="TextBox 38"/>
          <p:cNvSpPr txBox="1"/>
          <p:nvPr/>
        </p:nvSpPr>
        <p:spPr>
          <a:xfrm>
            <a:off x="5405877" y="6432993"/>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3,53,766 (18%)</a:t>
            </a:r>
            <a:endParaRPr lang="en-IN" sz="1050" b="1" i="0" u="none" strike="noStrike" baseline="0" dirty="0">
              <a:solidFill>
                <a:srgbClr val="000000"/>
              </a:solidFill>
              <a:latin typeface="Arial" panose="020B0604020202020204" pitchFamily="34" charset="0"/>
              <a:cs typeface="Arial" panose="020B0604020202020204" pitchFamily="34" charset="0"/>
            </a:endParaRPr>
          </a:p>
        </p:txBody>
      </p:sp>
      <p:sp>
        <p:nvSpPr>
          <p:cNvPr id="40" name="TextBox 39"/>
          <p:cNvSpPr txBox="1"/>
          <p:nvPr/>
        </p:nvSpPr>
        <p:spPr>
          <a:xfrm>
            <a:off x="6615298" y="6432993"/>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4,94,134 (25%)</a:t>
            </a:r>
            <a:endParaRPr lang="en-IN" sz="1050" b="1" i="0" u="none" strike="noStrike" baseline="0" dirty="0">
              <a:solidFill>
                <a:srgbClr val="000000"/>
              </a:solidFill>
              <a:latin typeface="Arial" panose="020B0604020202020204" pitchFamily="34" charset="0"/>
              <a:cs typeface="Arial" panose="020B0604020202020204" pitchFamily="34" charset="0"/>
            </a:endParaRPr>
          </a:p>
        </p:txBody>
      </p:sp>
      <p:sp>
        <p:nvSpPr>
          <p:cNvPr id="41" name="TextBox 40"/>
          <p:cNvSpPr txBox="1"/>
          <p:nvPr/>
        </p:nvSpPr>
        <p:spPr>
          <a:xfrm>
            <a:off x="7827665" y="6432993"/>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3,53,619 (18%)</a:t>
            </a:r>
            <a:endParaRPr lang="en-IN" sz="1050" b="1" i="0" u="none" strike="noStrike" baseline="0" dirty="0">
              <a:solidFill>
                <a:srgbClr val="000000"/>
              </a:solidFill>
              <a:latin typeface="Arial" panose="020B0604020202020204" pitchFamily="34" charset="0"/>
              <a:cs typeface="Arial" panose="020B0604020202020204" pitchFamily="34" charset="0"/>
            </a:endParaRPr>
          </a:p>
        </p:txBody>
      </p:sp>
      <p:sp>
        <p:nvSpPr>
          <p:cNvPr id="42" name="TextBox 41"/>
          <p:cNvSpPr txBox="1"/>
          <p:nvPr/>
        </p:nvSpPr>
        <p:spPr>
          <a:xfrm>
            <a:off x="9086311" y="6434959"/>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2,53,059 (13%)</a:t>
            </a:r>
            <a:endParaRPr lang="en-IN" sz="1050" b="1" i="0" u="none" strike="noStrike" baseline="0" dirty="0">
              <a:solidFill>
                <a:srgbClr val="000000"/>
              </a:solidFill>
              <a:latin typeface="Arial" panose="020B0604020202020204" pitchFamily="34" charset="0"/>
              <a:cs typeface="Arial" panose="020B0604020202020204" pitchFamily="34" charset="0"/>
            </a:endParaRPr>
          </a:p>
        </p:txBody>
      </p:sp>
      <p:sp>
        <p:nvSpPr>
          <p:cNvPr id="43" name="TextBox 42"/>
          <p:cNvSpPr txBox="1"/>
          <p:nvPr/>
        </p:nvSpPr>
        <p:spPr>
          <a:xfrm>
            <a:off x="10361047" y="6435911"/>
            <a:ext cx="1160195" cy="261610"/>
          </a:xfrm>
          <a:prstGeom prst="rect">
            <a:avLst/>
          </a:prstGeom>
          <a:solidFill>
            <a:schemeClr val="bg2">
              <a:alpha val="10000"/>
            </a:schemeClr>
          </a:solidFill>
          <a:ln>
            <a:solidFill>
              <a:schemeClr val="bg2"/>
            </a:solidFill>
          </a:ln>
        </p:spPr>
        <p:txBody>
          <a:bodyPr wrap="square" anchor="ctr">
            <a:spAutoFit/>
          </a:bodyPr>
          <a:lstStyle/>
          <a:p>
            <a:pPr algn="ctr"/>
            <a:r>
              <a:rPr lang="en-IN" sz="1050" b="1" i="0" u="none" strike="noStrike" baseline="0" dirty="0">
                <a:solidFill>
                  <a:srgbClr val="000000"/>
                </a:solidFill>
                <a:latin typeface="Arial" panose="020B0604020202020204" pitchFamily="34" charset="0"/>
                <a:cs typeface="Arial" panose="020B0604020202020204" pitchFamily="34" charset="0"/>
              </a:rPr>
              <a:t>3,16,478 (16%)</a:t>
            </a:r>
            <a:endParaRPr lang="en-IN" sz="1050" b="1" i="0" u="none" strike="noStrike" baseline="0" dirty="0">
              <a:solidFill>
                <a:srgbClr val="000000"/>
              </a:solidFill>
              <a:latin typeface="Arial" panose="020B0604020202020204" pitchFamily="34" charset="0"/>
              <a:cs typeface="Arial" panose="020B0604020202020204" pitchFamily="34" charset="0"/>
            </a:endParaRPr>
          </a:p>
        </p:txBody>
      </p:sp>
      <p:sp>
        <p:nvSpPr>
          <p:cNvPr id="20" name="TextBox 19"/>
          <p:cNvSpPr txBox="1"/>
          <p:nvPr/>
        </p:nvSpPr>
        <p:spPr>
          <a:xfrm flipH="1">
            <a:off x="547332" y="1001838"/>
            <a:ext cx="72000" cy="5150034"/>
          </a:xfrm>
          <a:prstGeom prst="rect">
            <a:avLst/>
          </a:prstGeom>
          <a:solidFill>
            <a:schemeClr val="accent2"/>
          </a:solidFill>
        </p:spPr>
        <p:txBody>
          <a:bodyPr wrap="square">
            <a:spAutoFit/>
          </a:bodyPr>
          <a:lstStyle/>
          <a:p>
            <a:pPr algn="ctr"/>
            <a:endParaRPr lang="en-IN" b="1"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676501" y="984013"/>
            <a:ext cx="7824325" cy="216000"/>
          </a:xfrm>
          <a:prstGeom prst="rect">
            <a:avLst/>
          </a:prstGeom>
          <a:solidFill>
            <a:schemeClr val="accent2"/>
          </a:solidFill>
        </p:spPr>
        <p:txBody>
          <a:bodyPr wrap="square" anchor="ctr">
            <a:spAutoFit/>
          </a:bodyPr>
          <a:lstStyle/>
          <a:p>
            <a:pPr algn="ctr"/>
            <a:r>
              <a:rPr lang="en-IN" sz="1200" b="1" dirty="0">
                <a:solidFill>
                  <a:schemeClr val="bg1"/>
                </a:solidFill>
                <a:latin typeface="Arial" panose="020B0604020202020204" pitchFamily="34" charset="0"/>
                <a:cs typeface="Arial" panose="020B0604020202020204" pitchFamily="34" charset="0"/>
              </a:rPr>
              <a:t>Product-wise Sales Channel </a:t>
            </a:r>
            <a:endParaRPr lang="en-IN" sz="1600" b="1" dirty="0">
              <a:solidFill>
                <a:schemeClr val="bg1"/>
              </a:solidFill>
              <a:latin typeface="Arial" panose="020B0604020202020204" pitchFamily="34" charset="0"/>
              <a:cs typeface="Arial" panose="020B0604020202020204" pitchFamily="34" charset="0"/>
            </a:endParaRPr>
          </a:p>
        </p:txBody>
      </p:sp>
      <p:graphicFrame>
        <p:nvGraphicFramePr>
          <p:cNvPr id="15" name="Object 14" hidden="1"/>
          <p:cNvGraphicFramePr>
            <a:graphicFrameLocks noChangeAspect="1"/>
          </p:cNvGraphicFramePr>
          <p:nvPr>
            <p:custDataLst>
              <p:tags r:id="rId10"/>
            </p:custDataLst>
          </p:nvPr>
        </p:nvGraphicFramePr>
        <p:xfrm>
          <a:off x="-1587" y="1588"/>
          <a:ext cx="1588" cy="1588"/>
        </p:xfrm>
        <a:graphic>
          <a:graphicData uri="http://schemas.openxmlformats.org/presentationml/2006/ole">
            <mc:AlternateContent xmlns:mc="http://schemas.openxmlformats.org/markup-compatibility/2006">
              <mc:Choice xmlns:v="urn:schemas-microsoft-com:vml" Requires="v">
                <p:oleObj spid="_x0000_s3077" name="think-cell Slide" r:id="rId11" imgW="11430" imgH="11430" progId="TCLayout.ActiveDocument.1">
                  <p:embed/>
                </p:oleObj>
              </mc:Choice>
              <mc:Fallback>
                <p:oleObj name="think-cell Slide" r:id="rId11" imgW="11430" imgH="11430" progId="TCLayout.ActiveDocument.1">
                  <p:embed/>
                  <p:pic>
                    <p:nvPicPr>
                      <p:cNvPr id="0" name="Object 14" hidden="1"/>
                      <p:cNvPicPr/>
                      <p:nvPr/>
                    </p:nvPicPr>
                    <p:blipFill>
                      <a:blip r:embed="rId12"/>
                      <a:stretch>
                        <a:fillRect/>
                      </a:stretch>
                    </p:blipFill>
                    <p:spPr>
                      <a:xfrm>
                        <a:off x="-1587" y="1588"/>
                        <a:ext cx="1588" cy="1588"/>
                      </a:xfrm>
                      <a:prstGeom prst="rect">
                        <a:avLst/>
                      </a:prstGeom>
                    </p:spPr>
                  </p:pic>
                </p:oleObj>
              </mc:Fallback>
            </mc:AlternateContent>
          </a:graphicData>
        </a:graphic>
      </p:graphicFrame>
      <p:sp>
        <p:nvSpPr>
          <p:cNvPr id="5" name="Rectangle 4" hidden="1"/>
          <p:cNvSpPr/>
          <p:nvPr>
            <p:custDataLst>
              <p:tags r:id="rId13"/>
            </p:custDataLst>
          </p:nvPr>
        </p:nvSpPr>
        <p:spPr>
          <a:xfrm>
            <a:off x="0" y="0"/>
            <a:ext cx="158750" cy="15875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a:endParaRPr lang="en-US" sz="2200" dirty="0" err="1">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p:cNvSpPr>
            <a:spLocks noGrp="1"/>
          </p:cNvSpPr>
          <p:nvPr>
            <p:ph type="title"/>
          </p:nvPr>
        </p:nvSpPr>
        <p:spPr/>
        <p:txBody>
          <a:bodyPr vert="horz"/>
          <a:lstStyle/>
          <a:p>
            <a:r>
              <a:rPr lang="en-US" dirty="0">
                <a:latin typeface="Arial" panose="020B0604020202020204" pitchFamily="34" charset="0"/>
                <a:sym typeface="EYInterstate Light" panose="02000506000000020004" pitchFamily="2" charset="0"/>
              </a:rPr>
              <a:t>Bivariate Analysis (TBA)</a:t>
            </a:r>
            <a:endParaRPr lang="en-US" dirty="0">
              <a:latin typeface="Arial" panose="020B0604020202020204" pitchFamily="34" charset="0"/>
              <a:sym typeface="EYInterstate Light" panose="02000506000000020004" pitchFamily="2" charset="0"/>
            </a:endParaRPr>
          </a:p>
        </p:txBody>
      </p:sp>
      <p:sp>
        <p:nvSpPr>
          <p:cNvPr id="27" name="TextBox 26"/>
          <p:cNvSpPr txBox="1"/>
          <p:nvPr/>
        </p:nvSpPr>
        <p:spPr>
          <a:xfrm>
            <a:off x="559240" y="1350363"/>
            <a:ext cx="2921321" cy="1831271"/>
          </a:xfrm>
          <a:prstGeom prst="rect">
            <a:avLst/>
          </a:prstGeom>
          <a:solidFill>
            <a:schemeClr val="bg2">
              <a:alpha val="15000"/>
            </a:schemeClr>
          </a:solidFill>
          <a:ln>
            <a:solidFill>
              <a:schemeClr val="bg2"/>
            </a:solidFill>
          </a:ln>
        </p:spPr>
        <p:txBody>
          <a:bodyPr wrap="square" anchor="ctr">
            <a:spAutoFit/>
          </a:bodyPr>
          <a:lstStyle/>
          <a:p>
            <a:pPr marL="171450" indent="-171450" algn="just">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In-store, Online and Outlet Sales Channel</a:t>
            </a:r>
            <a:r>
              <a:rPr lang="en-IN" sz="1200" dirty="0">
                <a:latin typeface="Arial" panose="020B0604020202020204" pitchFamily="34" charset="0"/>
                <a:cs typeface="Arial" panose="020B0604020202020204" pitchFamily="34" charset="0"/>
              </a:rPr>
              <a:t>: Men’s street foot ware and women’s apparel, were the top two categories with highest sales value in across all the three channels for 2021</a:t>
            </a:r>
            <a:endParaRPr lang="en-IN" sz="1200" dirty="0">
              <a:latin typeface="Arial" panose="020B0604020202020204" pitchFamily="34" charset="0"/>
              <a:cs typeface="Arial" panose="020B0604020202020204" pitchFamily="34" charset="0"/>
            </a:endParaRPr>
          </a:p>
          <a:p>
            <a:pPr marL="171450" indent="-171450" algn="just">
              <a:spcAft>
                <a:spcPts val="600"/>
              </a:spcAft>
              <a:buFont typeface="Wingdings" panose="05000000000000000000" pitchFamily="2" charset="2"/>
              <a:buChar char="ü"/>
            </a:pPr>
            <a:r>
              <a:rPr lang="en-IN" sz="1200" b="1" dirty="0">
                <a:latin typeface="Arial" panose="020B0604020202020204" pitchFamily="34" charset="0"/>
                <a:cs typeface="Arial" panose="020B0604020202020204" pitchFamily="34" charset="0"/>
              </a:rPr>
              <a:t>In-store and Online sales channel </a:t>
            </a:r>
            <a:r>
              <a:rPr lang="en-IN" sz="1200" dirty="0">
                <a:latin typeface="Arial" panose="020B0604020202020204" pitchFamily="34" charset="0"/>
                <a:cs typeface="Arial" panose="020B0604020202020204" pitchFamily="34" charset="0"/>
              </a:rPr>
              <a:t>have the </a:t>
            </a:r>
            <a:r>
              <a:rPr lang="en-IN" sz="1200" b="1" dirty="0">
                <a:latin typeface="Arial" panose="020B0604020202020204" pitchFamily="34" charset="0"/>
                <a:cs typeface="Arial" panose="020B0604020202020204" pitchFamily="34" charset="0"/>
              </a:rPr>
              <a:t>most reach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higher monetization </a:t>
            </a:r>
            <a:r>
              <a:rPr lang="en-IN" sz="1200" dirty="0">
                <a:latin typeface="Arial" panose="020B0604020202020204" pitchFamily="34" charset="0"/>
                <a:cs typeface="Arial" panose="020B0604020202020204" pitchFamily="34" charset="0"/>
              </a:rPr>
              <a:t>compared to outlet based sales channel</a:t>
            </a:r>
            <a:endParaRPr lang="en-IN" sz="1200" dirty="0">
              <a:latin typeface="Arial" panose="020B0604020202020204" pitchFamily="34" charset="0"/>
              <a:cs typeface="Arial" panose="020B0604020202020204" pitchFamily="34" charset="0"/>
            </a:endParaRPr>
          </a:p>
        </p:txBody>
      </p:sp>
      <p:sp>
        <p:nvSpPr>
          <p:cNvPr id="54" name="TextBox 53"/>
          <p:cNvSpPr txBox="1"/>
          <p:nvPr/>
        </p:nvSpPr>
        <p:spPr>
          <a:xfrm>
            <a:off x="617766" y="1001838"/>
            <a:ext cx="1660603" cy="307777"/>
          </a:xfrm>
          <a:prstGeom prst="rect">
            <a:avLst/>
          </a:prstGeom>
          <a:solidFill>
            <a:schemeClr val="accent2"/>
          </a:solidFill>
        </p:spPr>
        <p:txBody>
          <a:bodyPr wrap="square">
            <a:spAutoFit/>
          </a:bodyPr>
          <a:lstStyle/>
          <a:p>
            <a:pPr algn="ctr"/>
            <a:r>
              <a:rPr lang="en-IN" sz="1400" b="1" dirty="0">
                <a:solidFill>
                  <a:schemeClr val="bg1"/>
                </a:solidFill>
                <a:latin typeface="Arial" panose="020B0604020202020204" pitchFamily="34" charset="0"/>
                <a:cs typeface="Arial" panose="020B0604020202020204" pitchFamily="34" charset="0"/>
              </a:rPr>
              <a:t>Key Highlights</a:t>
            </a:r>
            <a:endParaRPr lang="en-IN" b="1" dirty="0">
              <a:latin typeface="Arial" panose="020B0604020202020204" pitchFamily="34" charset="0"/>
              <a:cs typeface="Arial" panose="020B0604020202020204" pitchFamily="34" charset="0"/>
            </a:endParaRPr>
          </a:p>
        </p:txBody>
      </p:sp>
      <p:sp>
        <p:nvSpPr>
          <p:cNvPr id="14" name="Title 25"/>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2800" b="1">
                <a:solidFill>
                  <a:schemeClr val="tx1"/>
                </a:solidFill>
                <a:latin typeface="Arial" panose="020B0604020202020204" pitchFamily="34" charset="0"/>
              </a:rPr>
              <a:t>Exploratory Data Analysis</a:t>
            </a:r>
            <a:br>
              <a:rPr lang="en-US" sz="2800" b="1">
                <a:solidFill>
                  <a:schemeClr val="tx1"/>
                </a:solidFill>
                <a:latin typeface="Arial" panose="020B0604020202020204" pitchFamily="34" charset="0"/>
              </a:rPr>
            </a:br>
            <a:r>
              <a:rPr lang="en-US" sz="2800" b="1">
                <a:solidFill>
                  <a:schemeClr val="tx1"/>
                </a:solidFill>
                <a:latin typeface="Arial" panose="020B0604020202020204" pitchFamily="34" charset="0"/>
              </a:rPr>
              <a:t>(Bi-variate)</a:t>
            </a:r>
            <a:endParaRPr lang="en-US" sz="2800" b="1" dirty="0">
              <a:solidFill>
                <a:schemeClr val="tx1"/>
              </a:solidFill>
              <a:latin typeface="Arial" panose="020B0604020202020204" pitchFamily="34" charset="0"/>
            </a:endParaRPr>
          </a:p>
        </p:txBody>
      </p:sp>
      <p:sp>
        <p:nvSpPr>
          <p:cNvPr id="21" name="TextBox 20"/>
          <p:cNvSpPr txBox="1"/>
          <p:nvPr/>
        </p:nvSpPr>
        <p:spPr>
          <a:xfrm>
            <a:off x="3681534" y="3055673"/>
            <a:ext cx="7819291" cy="216000"/>
          </a:xfrm>
          <a:prstGeom prst="rect">
            <a:avLst/>
          </a:prstGeom>
          <a:solidFill>
            <a:schemeClr val="accent2"/>
          </a:solidFill>
        </p:spPr>
        <p:txBody>
          <a:bodyPr wrap="square" anchor="ctr">
            <a:spAutoFit/>
          </a:bodyPr>
          <a:lstStyle/>
          <a:p>
            <a:pPr algn="ctr" rtl="0">
              <a:defRPr sz="1000" b="0" i="0" u="none" strike="noStrike" kern="1200" spc="0" baseline="0">
                <a:solidFill>
                  <a:prstClr val="black"/>
                </a:solidFill>
                <a:latin typeface="Arial" panose="020B0604020202020204" pitchFamily="34" charset="0"/>
                <a:ea typeface="+mn-ea"/>
                <a:cs typeface="Arial" panose="020B0604020202020204" pitchFamily="34" charset="0"/>
              </a:defRPr>
            </a:pPr>
            <a:r>
              <a:rPr lang="en-US" sz="1200" b="1" dirty="0">
                <a:solidFill>
                  <a:schemeClr val="bg1"/>
                </a:solidFill>
              </a:rPr>
              <a:t>Top 2 product categories</a:t>
            </a:r>
            <a:r>
              <a:rPr lang="en-US" sz="1200" b="1" baseline="0" dirty="0">
                <a:solidFill>
                  <a:schemeClr val="bg1"/>
                </a:solidFill>
              </a:rPr>
              <a:t> with highest OP % generated through different Sales Channel</a:t>
            </a:r>
            <a:endParaRPr lang="en-US" sz="1200" b="1" dirty="0">
              <a:solidFill>
                <a:schemeClr val="bg1"/>
              </a:solidFill>
            </a:endParaRPr>
          </a:p>
        </p:txBody>
      </p:sp>
      <p:graphicFrame>
        <p:nvGraphicFramePr>
          <p:cNvPr id="44" name="Chart 43"/>
          <p:cNvGraphicFramePr/>
          <p:nvPr/>
        </p:nvGraphicFramePr>
        <p:xfrm>
          <a:off x="3676502" y="1237812"/>
          <a:ext cx="2500363" cy="166668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5" name="Chart 44"/>
          <p:cNvGraphicFramePr/>
          <p:nvPr/>
        </p:nvGraphicFramePr>
        <p:xfrm>
          <a:off x="6176865" y="1237225"/>
          <a:ext cx="2419809" cy="16666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6" name="Chart 45"/>
          <p:cNvGraphicFramePr/>
          <p:nvPr/>
        </p:nvGraphicFramePr>
        <p:xfrm>
          <a:off x="8596674" y="1248869"/>
          <a:ext cx="2904153" cy="1655038"/>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Box 46"/>
          <p:cNvSpPr txBox="1"/>
          <p:nvPr/>
        </p:nvSpPr>
        <p:spPr>
          <a:xfrm>
            <a:off x="3785716" y="2033240"/>
            <a:ext cx="2310284" cy="355395"/>
          </a:xfrm>
          <a:prstGeom prst="rect">
            <a:avLst/>
          </a:prstGeom>
          <a:noFill/>
          <a:ln>
            <a:solidFill>
              <a:schemeClr val="tx1"/>
            </a:solidFill>
            <a:prstDash val="dash"/>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48" name="TextBox 47"/>
          <p:cNvSpPr txBox="1"/>
          <p:nvPr/>
        </p:nvSpPr>
        <p:spPr>
          <a:xfrm>
            <a:off x="6232758" y="2033239"/>
            <a:ext cx="2167975" cy="355395"/>
          </a:xfrm>
          <a:prstGeom prst="rect">
            <a:avLst/>
          </a:prstGeom>
          <a:noFill/>
          <a:ln>
            <a:solidFill>
              <a:schemeClr val="tx1"/>
            </a:solidFill>
            <a:prstDash val="dash"/>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49" name="TextBox 48"/>
          <p:cNvSpPr txBox="1"/>
          <p:nvPr/>
        </p:nvSpPr>
        <p:spPr>
          <a:xfrm>
            <a:off x="8723883" y="2033238"/>
            <a:ext cx="2776943" cy="355395"/>
          </a:xfrm>
          <a:prstGeom prst="rect">
            <a:avLst/>
          </a:prstGeom>
          <a:noFill/>
          <a:ln>
            <a:solidFill>
              <a:schemeClr val="tx1"/>
            </a:solidFill>
            <a:prstDash val="dash"/>
          </a:ln>
        </p:spPr>
        <p:txBody>
          <a:bodyPr wrap="square" anchor="ctr">
            <a:spAutoFit/>
          </a:bodyPr>
          <a:lstStyle/>
          <a:p>
            <a:pPr>
              <a:spcBef>
                <a:spcPts val="600"/>
              </a:spcBef>
            </a:pPr>
            <a:endParaRPr lang="en-IN" sz="1600" dirty="0">
              <a:latin typeface="Arial" panose="020B0604020202020204" pitchFamily="34" charset="0"/>
              <a:cs typeface="Arial" panose="020B0604020202020204" pitchFamily="34" charset="0"/>
            </a:endParaRPr>
          </a:p>
        </p:txBody>
      </p:sp>
      <p:sp>
        <p:nvSpPr>
          <p:cNvPr id="19" name="TextBox 18"/>
          <p:cNvSpPr txBox="1"/>
          <p:nvPr/>
        </p:nvSpPr>
        <p:spPr>
          <a:xfrm>
            <a:off x="5662128" y="2073896"/>
            <a:ext cx="514737" cy="230832"/>
          </a:xfrm>
          <a:prstGeom prst="rect">
            <a:avLst/>
          </a:prstGeom>
          <a:solidFill>
            <a:schemeClr val="bg2">
              <a:alpha val="10000"/>
            </a:schemeClr>
          </a:solidFill>
          <a:ln>
            <a:noFill/>
          </a:ln>
        </p:spPr>
        <p:txBody>
          <a:bodyPr wrap="square" anchor="ctr">
            <a:spAutoFit/>
          </a:bodyPr>
          <a:lstStyle/>
          <a:p>
            <a:pPr algn="ctr">
              <a:spcBef>
                <a:spcPts val="600"/>
              </a:spcBef>
              <a:spcAft>
                <a:spcPts val="600"/>
              </a:spcAft>
            </a:pPr>
            <a:r>
              <a:rPr lang="en-IN" sz="900" b="1" dirty="0">
                <a:latin typeface="Arial" panose="020B0604020202020204" pitchFamily="34" charset="0"/>
                <a:cs typeface="Arial" panose="020B0604020202020204" pitchFamily="34" charset="0"/>
              </a:rPr>
              <a:t>46%</a:t>
            </a:r>
            <a:endParaRPr lang="en-IN" sz="1050" dirty="0">
              <a:latin typeface="Arial" panose="020B0604020202020204" pitchFamily="34" charset="0"/>
              <a:cs typeface="Arial" panose="020B0604020202020204" pitchFamily="34" charset="0"/>
            </a:endParaRPr>
          </a:p>
        </p:txBody>
      </p:sp>
      <p:sp>
        <p:nvSpPr>
          <p:cNvPr id="50" name="TextBox 49"/>
          <p:cNvSpPr txBox="1"/>
          <p:nvPr/>
        </p:nvSpPr>
        <p:spPr>
          <a:xfrm>
            <a:off x="7972412" y="2077027"/>
            <a:ext cx="514737" cy="230832"/>
          </a:xfrm>
          <a:prstGeom prst="rect">
            <a:avLst/>
          </a:prstGeom>
          <a:solidFill>
            <a:schemeClr val="bg2">
              <a:alpha val="10000"/>
            </a:schemeClr>
          </a:solidFill>
          <a:ln>
            <a:noFill/>
          </a:ln>
        </p:spPr>
        <p:txBody>
          <a:bodyPr wrap="square" anchor="ctr">
            <a:spAutoFit/>
          </a:bodyPr>
          <a:lstStyle/>
          <a:p>
            <a:pPr algn="ctr">
              <a:spcBef>
                <a:spcPts val="600"/>
              </a:spcBef>
              <a:spcAft>
                <a:spcPts val="600"/>
              </a:spcAft>
            </a:pPr>
            <a:r>
              <a:rPr lang="en-IN" sz="900" b="1" dirty="0">
                <a:latin typeface="Arial" panose="020B0604020202020204" pitchFamily="34" charset="0"/>
                <a:cs typeface="Arial" panose="020B0604020202020204" pitchFamily="34" charset="0"/>
              </a:rPr>
              <a:t>43%</a:t>
            </a:r>
            <a:endParaRPr lang="en-IN" sz="1050" dirty="0">
              <a:latin typeface="Arial" panose="020B0604020202020204" pitchFamily="34" charset="0"/>
              <a:cs typeface="Arial" panose="020B0604020202020204" pitchFamily="34" charset="0"/>
            </a:endParaRPr>
          </a:p>
        </p:txBody>
      </p:sp>
      <p:sp>
        <p:nvSpPr>
          <p:cNvPr id="51" name="TextBox 50"/>
          <p:cNvSpPr txBox="1"/>
          <p:nvPr/>
        </p:nvSpPr>
        <p:spPr>
          <a:xfrm>
            <a:off x="11063138" y="2092001"/>
            <a:ext cx="514737" cy="230832"/>
          </a:xfrm>
          <a:prstGeom prst="rect">
            <a:avLst/>
          </a:prstGeom>
          <a:solidFill>
            <a:schemeClr val="bg2">
              <a:alpha val="10000"/>
            </a:schemeClr>
          </a:solidFill>
          <a:ln>
            <a:noFill/>
          </a:ln>
        </p:spPr>
        <p:txBody>
          <a:bodyPr wrap="square" anchor="ctr">
            <a:spAutoFit/>
          </a:bodyPr>
          <a:lstStyle/>
          <a:p>
            <a:pPr algn="ctr">
              <a:spcBef>
                <a:spcPts val="600"/>
              </a:spcBef>
              <a:spcAft>
                <a:spcPts val="600"/>
              </a:spcAft>
            </a:pPr>
            <a:r>
              <a:rPr lang="en-IN" sz="900" b="1" dirty="0">
                <a:latin typeface="Arial" panose="020B0604020202020204" pitchFamily="34" charset="0"/>
                <a:cs typeface="Arial" panose="020B0604020202020204" pitchFamily="34" charset="0"/>
              </a:rPr>
              <a:t>42%</a:t>
            </a:r>
            <a:endParaRPr lang="en-IN" sz="1050" dirty="0">
              <a:latin typeface="Arial" panose="020B0604020202020204" pitchFamily="34" charset="0"/>
              <a:cs typeface="Arial" panose="020B0604020202020204" pitchFamily="34" charset="0"/>
            </a:endParaRPr>
          </a:p>
        </p:txBody>
      </p:sp>
      <p:sp>
        <p:nvSpPr>
          <p:cNvPr id="52" name="TextBox 51"/>
          <p:cNvSpPr txBox="1"/>
          <p:nvPr/>
        </p:nvSpPr>
        <p:spPr>
          <a:xfrm>
            <a:off x="607952" y="3224296"/>
            <a:ext cx="2861995" cy="2831544"/>
          </a:xfrm>
          <a:prstGeom prst="rect">
            <a:avLst/>
          </a:prstGeom>
          <a:solidFill>
            <a:schemeClr val="bg2">
              <a:alpha val="15000"/>
            </a:schemeClr>
          </a:solidFill>
          <a:ln>
            <a:solidFill>
              <a:schemeClr val="bg2"/>
            </a:solidFill>
          </a:ln>
        </p:spPr>
        <p:txBody>
          <a:bodyPr wrap="square" anchor="ctr">
            <a:spAutoFit/>
          </a:bodyPr>
          <a:lstStyle/>
          <a:p>
            <a:pPr marL="171450" indent="-171450" algn="just">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In sync with the previous analysis, the Operating Profit generated from the three channels, is highest from In-store method, followed closely by Online channel  </a:t>
            </a:r>
            <a:endParaRPr lang="en-IN" sz="1200" dirty="0">
              <a:latin typeface="Arial" panose="020B0604020202020204" pitchFamily="34" charset="0"/>
              <a:cs typeface="Arial" panose="020B0604020202020204" pitchFamily="34" charset="0"/>
            </a:endParaRPr>
          </a:p>
          <a:p>
            <a:pPr marL="171450" indent="-171450" algn="just">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Clearly, </a:t>
            </a:r>
            <a:r>
              <a:rPr lang="en-IN" sz="1200" b="1" dirty="0">
                <a:latin typeface="Arial" panose="020B0604020202020204" pitchFamily="34" charset="0"/>
                <a:cs typeface="Arial" panose="020B0604020202020204" pitchFamily="34" charset="0"/>
              </a:rPr>
              <a:t>Men’s Street Foot wear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Women’s Apparel</a:t>
            </a:r>
            <a:r>
              <a:rPr lang="en-IN" sz="1200" dirty="0">
                <a:latin typeface="Arial" panose="020B0604020202020204" pitchFamily="34" charset="0"/>
                <a:cs typeface="Arial" panose="020B0604020202020204" pitchFamily="34" charset="0"/>
              </a:rPr>
              <a:t>, have emerged as the </a:t>
            </a:r>
            <a:r>
              <a:rPr lang="en-IN" sz="1200" b="1" dirty="0">
                <a:latin typeface="Arial" panose="020B0604020202020204" pitchFamily="34" charset="0"/>
                <a:cs typeface="Arial" panose="020B0604020202020204" pitchFamily="34" charset="0"/>
              </a:rPr>
              <a:t>most profitable product categories </a:t>
            </a:r>
            <a:r>
              <a:rPr lang="en-IN" sz="1200" dirty="0">
                <a:latin typeface="Arial" panose="020B0604020202020204" pitchFamily="34" charset="0"/>
                <a:cs typeface="Arial" panose="020B0604020202020204" pitchFamily="34" charset="0"/>
              </a:rPr>
              <a:t>in 2021</a:t>
            </a:r>
            <a:endParaRPr lang="en-IN" sz="1200" dirty="0">
              <a:latin typeface="Arial" panose="020B0604020202020204" pitchFamily="34" charset="0"/>
              <a:cs typeface="Arial" panose="020B0604020202020204" pitchFamily="34" charset="0"/>
            </a:endParaRPr>
          </a:p>
          <a:p>
            <a:pPr marL="171450" indent="-171450" algn="just">
              <a:spcAft>
                <a:spcPts val="6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Similarly, </a:t>
            </a:r>
            <a:r>
              <a:rPr lang="en-IN" sz="1200" b="1" dirty="0">
                <a:latin typeface="Arial" panose="020B0604020202020204" pitchFamily="34" charset="0"/>
                <a:cs typeface="Arial" panose="020B0604020202020204" pitchFamily="34" charset="0"/>
              </a:rPr>
              <a:t>Women’s Athletic Footwear, Women’s Street Footwear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Men’s Apparel </a:t>
            </a:r>
            <a:r>
              <a:rPr lang="en-IN" sz="1200" dirty="0">
                <a:latin typeface="Arial" panose="020B0604020202020204" pitchFamily="34" charset="0"/>
                <a:cs typeface="Arial" panose="020B0604020202020204" pitchFamily="34" charset="0"/>
              </a:rPr>
              <a:t>are the categories with lowest operating margin </a:t>
            </a:r>
            <a:endParaRPr lang="en-IN" sz="1200" dirty="0">
              <a:latin typeface="Arial" panose="020B0604020202020204" pitchFamily="34" charset="0"/>
              <a:cs typeface="Arial" panose="020B0604020202020204" pitchFamily="34" charset="0"/>
            </a:endParaRPr>
          </a:p>
        </p:txBody>
      </p:sp>
      <p:graphicFrame>
        <p:nvGraphicFramePr>
          <p:cNvPr id="55" name="Chart 54"/>
          <p:cNvGraphicFramePr/>
          <p:nvPr/>
        </p:nvGraphicFramePr>
        <p:xfrm>
          <a:off x="3707103" y="3311728"/>
          <a:ext cx="2447041" cy="15142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6" name="Chart 55"/>
          <p:cNvGraphicFramePr/>
          <p:nvPr/>
        </p:nvGraphicFramePr>
        <p:xfrm>
          <a:off x="6154145" y="3302397"/>
          <a:ext cx="2612662" cy="15142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7" name="Chart 56"/>
          <p:cNvGraphicFramePr/>
          <p:nvPr/>
        </p:nvGraphicFramePr>
        <p:xfrm>
          <a:off x="8770765" y="3302397"/>
          <a:ext cx="2730060" cy="1523623"/>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p:cNvSpPr txBox="1"/>
          <p:nvPr/>
        </p:nvSpPr>
        <p:spPr>
          <a:xfrm flipH="1">
            <a:off x="521536" y="1001838"/>
            <a:ext cx="97796" cy="5054002"/>
          </a:xfrm>
          <a:prstGeom prst="rect">
            <a:avLst/>
          </a:prstGeom>
          <a:solidFill>
            <a:schemeClr val="accent2"/>
          </a:solidFill>
        </p:spPr>
        <p:txBody>
          <a:bodyPr wrap="square">
            <a:spAutoFit/>
          </a:bodyPr>
          <a:lstStyle/>
          <a:p>
            <a:pPr algn="ctr"/>
            <a:endParaRPr lang="en-IN" b="1" dirty="0">
              <a:latin typeface="Arial" panose="020B0604020202020204" pitchFamily="34" charset="0"/>
              <a:cs typeface="Arial" panose="020B0604020202020204" pitchFamily="34" charset="0"/>
            </a:endParaRPr>
          </a:p>
        </p:txBody>
      </p:sp>
      <p:sp>
        <p:nvSpPr>
          <p:cNvPr id="58" name="TextBox 57"/>
          <p:cNvSpPr txBox="1"/>
          <p:nvPr/>
        </p:nvSpPr>
        <p:spPr>
          <a:xfrm>
            <a:off x="3707103" y="4890972"/>
            <a:ext cx="7793722" cy="216000"/>
          </a:xfrm>
          <a:prstGeom prst="rect">
            <a:avLst/>
          </a:prstGeom>
          <a:solidFill>
            <a:schemeClr val="accent2"/>
          </a:solidFill>
        </p:spPr>
        <p:txBody>
          <a:bodyPr wrap="square" anchor="ctr">
            <a:spAutoFit/>
          </a:bodyPr>
          <a:lstStyle/>
          <a:p>
            <a:pPr algn="ctr" rtl="0">
              <a:defRPr sz="1000" b="0" i="0" u="none" strike="noStrike" kern="1200" spc="0" baseline="0">
                <a:solidFill>
                  <a:prstClr val="black"/>
                </a:solidFill>
                <a:latin typeface="Arial" panose="020B0604020202020204" pitchFamily="34" charset="0"/>
                <a:ea typeface="+mn-ea"/>
                <a:cs typeface="Arial" panose="020B0604020202020204" pitchFamily="34" charset="0"/>
              </a:defRPr>
            </a:pPr>
            <a:r>
              <a:rPr lang="en-US" sz="1200" b="1" dirty="0">
                <a:solidFill>
                  <a:schemeClr val="bg1"/>
                </a:solidFill>
              </a:rPr>
              <a:t>Bottom 2 product categories</a:t>
            </a:r>
            <a:r>
              <a:rPr lang="en-US" sz="1200" b="1" baseline="0" dirty="0">
                <a:solidFill>
                  <a:schemeClr val="bg1"/>
                </a:solidFill>
              </a:rPr>
              <a:t> with lowest OP % generated through different Sales Channel</a:t>
            </a:r>
            <a:endParaRPr lang="en-US" sz="1200" b="1" dirty="0">
              <a:solidFill>
                <a:schemeClr val="bg1"/>
              </a:solidFill>
            </a:endParaRPr>
          </a:p>
        </p:txBody>
      </p:sp>
      <p:graphicFrame>
        <p:nvGraphicFramePr>
          <p:cNvPr id="60" name="Chart 59"/>
          <p:cNvGraphicFramePr/>
          <p:nvPr/>
        </p:nvGraphicFramePr>
        <p:xfrm>
          <a:off x="3597768" y="5182082"/>
          <a:ext cx="2498232" cy="138171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2" name="Chart 61"/>
          <p:cNvGraphicFramePr/>
          <p:nvPr/>
        </p:nvGraphicFramePr>
        <p:xfrm>
          <a:off x="6095999" y="5196950"/>
          <a:ext cx="2627883" cy="135925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3" name="Chart 62"/>
          <p:cNvGraphicFramePr/>
          <p:nvPr/>
        </p:nvGraphicFramePr>
        <p:xfrm>
          <a:off x="8723883" y="5196950"/>
          <a:ext cx="2776942" cy="1359254"/>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 name="Chart 141"/>
          <p:cNvGraphicFramePr/>
          <p:nvPr/>
        </p:nvGraphicFramePr>
        <p:xfrm>
          <a:off x="5852377" y="4265216"/>
          <a:ext cx="2535161" cy="133731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28" name="Chart 127"/>
          <p:cNvGraphicFramePr/>
          <p:nvPr/>
        </p:nvGraphicFramePr>
        <p:xfrm>
          <a:off x="3185360" y="4171735"/>
          <a:ext cx="2476005" cy="1389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9" name="Chart 98"/>
          <p:cNvGraphicFramePr/>
          <p:nvPr/>
        </p:nvGraphicFramePr>
        <p:xfrm>
          <a:off x="5723150" y="1628445"/>
          <a:ext cx="2438400" cy="1363446"/>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Box 39"/>
          <p:cNvSpPr txBox="1"/>
          <p:nvPr/>
        </p:nvSpPr>
        <p:spPr>
          <a:xfrm>
            <a:off x="612649" y="3058635"/>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24" name="TextBox 23"/>
          <p:cNvSpPr txBox="1"/>
          <p:nvPr/>
        </p:nvSpPr>
        <p:spPr>
          <a:xfrm>
            <a:off x="612648" y="941759"/>
            <a:ext cx="10972800" cy="307777"/>
          </a:xfrm>
          <a:prstGeom prst="rect">
            <a:avLst/>
          </a:prstGeom>
          <a:solidFill>
            <a:schemeClr val="accent2"/>
          </a:solidFill>
        </p:spPr>
        <p:txBody>
          <a:bodyPr wrap="square" anchor="ctr">
            <a:spAutoFit/>
          </a:bodyPr>
          <a:lstStyle/>
          <a:p>
            <a:pPr algn="ctr"/>
            <a:r>
              <a:rPr lang="en-IN" sz="1400" b="1" dirty="0">
                <a:solidFill>
                  <a:schemeClr val="bg1"/>
                </a:solidFill>
                <a:latin typeface="Arial" panose="020B0604020202020204" pitchFamily="34" charset="0"/>
                <a:cs typeface="Arial" panose="020B0604020202020204" pitchFamily="34" charset="0"/>
              </a:rPr>
              <a:t>Top two categories by Retailers with Highest Operating Profit share and highest OP margin</a:t>
            </a:r>
            <a:endParaRPr lang="en-IN" b="1" dirty="0">
              <a:solidFill>
                <a:schemeClr val="bg1"/>
              </a:solidFill>
              <a:latin typeface="Arial" panose="020B0604020202020204" pitchFamily="34" charset="0"/>
              <a:cs typeface="Arial" panose="020B0604020202020204" pitchFamily="34" charset="0"/>
            </a:endParaRPr>
          </a:p>
        </p:txBody>
      </p:sp>
      <p:graphicFrame>
        <p:nvGraphicFramePr>
          <p:cNvPr id="15" name="Object 14" hidden="1"/>
          <p:cNvGraphicFramePr>
            <a:graphicFrameLocks noChangeAspect="1"/>
          </p:cNvGraphicFramePr>
          <p:nvPr>
            <p:custDataLst>
              <p:tags r:id="rId7"/>
            </p:custDataLst>
          </p:nvPr>
        </p:nvGraphicFramePr>
        <p:xfrm>
          <a:off x="-1587" y="1588"/>
          <a:ext cx="1588" cy="1588"/>
        </p:xfrm>
        <a:graphic>
          <a:graphicData uri="http://schemas.openxmlformats.org/presentationml/2006/ole">
            <mc:AlternateContent xmlns:mc="http://schemas.openxmlformats.org/markup-compatibility/2006">
              <mc:Choice xmlns:v="urn:schemas-microsoft-com:vml" Requires="v">
                <p:oleObj spid="_x0000_s4101" name="think-cell Slide" r:id="rId8" imgW="11430" imgH="11430" progId="TCLayout.ActiveDocument.1">
                  <p:embed/>
                </p:oleObj>
              </mc:Choice>
              <mc:Fallback>
                <p:oleObj name="think-cell Slide" r:id="rId8" imgW="11430" imgH="11430" progId="TCLayout.ActiveDocument.1">
                  <p:embed/>
                  <p:pic>
                    <p:nvPicPr>
                      <p:cNvPr id="0" name="Object 14" hidden="1"/>
                      <p:cNvPicPr/>
                      <p:nvPr/>
                    </p:nvPicPr>
                    <p:blipFill>
                      <a:blip r:embed="rId9"/>
                      <a:stretch>
                        <a:fillRect/>
                      </a:stretch>
                    </p:blipFill>
                    <p:spPr>
                      <a:xfrm>
                        <a:off x="-1587" y="1588"/>
                        <a:ext cx="1588" cy="1588"/>
                      </a:xfrm>
                      <a:prstGeom prst="rect">
                        <a:avLst/>
                      </a:prstGeom>
                    </p:spPr>
                  </p:pic>
                </p:oleObj>
              </mc:Fallback>
            </mc:AlternateContent>
          </a:graphicData>
        </a:graphic>
      </p:graphicFrame>
      <p:sp>
        <p:nvSpPr>
          <p:cNvPr id="5" name="Rectangle 4" hidden="1"/>
          <p:cNvSpPr/>
          <p:nvPr>
            <p:custDataLst>
              <p:tags r:id="rId10"/>
            </p:custDataLst>
          </p:nvPr>
        </p:nvSpPr>
        <p:spPr>
          <a:xfrm>
            <a:off x="0" y="0"/>
            <a:ext cx="158750" cy="15875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a:endParaRPr lang="en-US" sz="2200" dirty="0" err="1">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p:cNvSpPr>
            <a:spLocks noGrp="1"/>
          </p:cNvSpPr>
          <p:nvPr>
            <p:ph type="title"/>
          </p:nvPr>
        </p:nvSpPr>
        <p:spPr/>
        <p:txBody>
          <a:bodyPr vert="horz"/>
          <a:lstStyle/>
          <a:p>
            <a:r>
              <a:rPr lang="en-US" dirty="0">
                <a:latin typeface="Arial" panose="020B0604020202020204" pitchFamily="34" charset="0"/>
                <a:sym typeface="EYInterstate Light" panose="02000506000000020004" pitchFamily="2" charset="0"/>
              </a:rPr>
              <a:t>Bivariate Analysis (TBA)</a:t>
            </a:r>
            <a:endParaRPr lang="en-US" dirty="0">
              <a:latin typeface="Arial" panose="020B0604020202020204" pitchFamily="34" charset="0"/>
              <a:sym typeface="EYInterstate Light" panose="02000506000000020004" pitchFamily="2" charset="0"/>
            </a:endParaRPr>
          </a:p>
        </p:txBody>
      </p:sp>
      <p:sp>
        <p:nvSpPr>
          <p:cNvPr id="54" name="TextBox 53"/>
          <p:cNvSpPr txBox="1"/>
          <p:nvPr/>
        </p:nvSpPr>
        <p:spPr>
          <a:xfrm>
            <a:off x="621334" y="1320667"/>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AMAZON</a:t>
            </a:r>
            <a:endParaRPr lang="en-IN" b="1" dirty="0">
              <a:latin typeface="Arial" panose="020B0604020202020204" pitchFamily="34" charset="0"/>
              <a:cs typeface="Arial" panose="020B0604020202020204" pitchFamily="34" charset="0"/>
            </a:endParaRPr>
          </a:p>
        </p:txBody>
      </p:sp>
      <p:sp>
        <p:nvSpPr>
          <p:cNvPr id="14" name="Title 25"/>
          <p:cNvSpPr txBox="1"/>
          <p:nvPr/>
        </p:nvSpPr>
        <p:spPr>
          <a:xfrm>
            <a:off x="506203" y="7583"/>
            <a:ext cx="7527453" cy="100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200" kern="1200">
                <a:solidFill>
                  <a:schemeClr val="bg1"/>
                </a:solidFill>
                <a:latin typeface="EYInterstate Light" panose="02000506000000020004" pitchFamily="2" charset="0"/>
                <a:ea typeface="+mj-ea"/>
                <a:cs typeface="Arial" panose="020B0604020202020204" pitchFamily="34" charset="0"/>
                <a:sym typeface="EYInterstate Light" panose="02000506000000020004" pitchFamily="2" charset="0"/>
              </a:defRPr>
            </a:lvl1pPr>
          </a:lstStyle>
          <a:p>
            <a:r>
              <a:rPr lang="en-US" sz="2800" b="1">
                <a:solidFill>
                  <a:schemeClr val="tx1"/>
                </a:solidFill>
                <a:latin typeface="Arial" panose="020B0604020202020204" pitchFamily="34" charset="0"/>
              </a:rPr>
              <a:t>Exploratory Data Analysis</a:t>
            </a:r>
            <a:br>
              <a:rPr lang="en-US" sz="2800" b="1">
                <a:solidFill>
                  <a:schemeClr val="tx1"/>
                </a:solidFill>
                <a:latin typeface="Arial" panose="020B0604020202020204" pitchFamily="34" charset="0"/>
              </a:rPr>
            </a:br>
            <a:r>
              <a:rPr lang="en-US" sz="2800" b="1">
                <a:solidFill>
                  <a:schemeClr val="tx1"/>
                </a:solidFill>
                <a:latin typeface="Arial" panose="020B0604020202020204" pitchFamily="34" charset="0"/>
              </a:rPr>
              <a:t>(Bi-variate)</a:t>
            </a:r>
            <a:endParaRPr lang="en-US" sz="2800" b="1" dirty="0">
              <a:solidFill>
                <a:schemeClr val="tx1"/>
              </a:solidFill>
              <a:latin typeface="Arial" panose="020B0604020202020204" pitchFamily="34" charset="0"/>
            </a:endParaRPr>
          </a:p>
        </p:txBody>
      </p:sp>
      <p:graphicFrame>
        <p:nvGraphicFramePr>
          <p:cNvPr id="28" name="Chart 27"/>
          <p:cNvGraphicFramePr/>
          <p:nvPr/>
        </p:nvGraphicFramePr>
        <p:xfrm>
          <a:off x="612649" y="1630744"/>
          <a:ext cx="2476006" cy="1364912"/>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p:cNvGrpSpPr/>
          <p:nvPr/>
        </p:nvGrpSpPr>
        <p:grpSpPr>
          <a:xfrm>
            <a:off x="612648" y="2044218"/>
            <a:ext cx="564375" cy="504000"/>
            <a:chOff x="4184255" y="3135393"/>
            <a:chExt cx="597295" cy="533400"/>
          </a:xfrm>
        </p:grpSpPr>
        <p:sp>
          <p:nvSpPr>
            <p:cNvPr id="3" name="Oval 2"/>
            <p:cNvSpPr/>
            <p:nvPr/>
          </p:nvSpPr>
          <p:spPr>
            <a:xfrm>
              <a:off x="4184255" y="3135393"/>
              <a:ext cx="533400" cy="533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31" name="TextBox 30"/>
            <p:cNvSpPr txBox="1"/>
            <p:nvPr/>
          </p:nvSpPr>
          <p:spPr>
            <a:xfrm>
              <a:off x="4193448" y="3268131"/>
              <a:ext cx="588102" cy="307777"/>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39%</a:t>
              </a:r>
              <a:endParaRPr lang="en-IN" sz="1400" dirty="0">
                <a:latin typeface="Arial" panose="020B0604020202020204" pitchFamily="34" charset="0"/>
                <a:cs typeface="Arial" panose="020B0604020202020204" pitchFamily="34" charset="0"/>
              </a:endParaRPr>
            </a:p>
          </p:txBody>
        </p:sp>
      </p:grpSp>
      <p:grpSp>
        <p:nvGrpSpPr>
          <p:cNvPr id="6" name="Group 5"/>
          <p:cNvGrpSpPr/>
          <p:nvPr/>
        </p:nvGrpSpPr>
        <p:grpSpPr>
          <a:xfrm>
            <a:off x="1629791" y="2020292"/>
            <a:ext cx="674574" cy="576000"/>
            <a:chOff x="5391150" y="3130362"/>
            <a:chExt cx="588102" cy="508235"/>
          </a:xfrm>
        </p:grpSpPr>
        <p:sp>
          <p:nvSpPr>
            <p:cNvPr id="30" name="Oval 29"/>
            <p:cNvSpPr/>
            <p:nvPr/>
          </p:nvSpPr>
          <p:spPr>
            <a:xfrm>
              <a:off x="5398233" y="3130362"/>
              <a:ext cx="502164" cy="5082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32" name="TextBox 31"/>
            <p:cNvSpPr txBox="1"/>
            <p:nvPr/>
          </p:nvSpPr>
          <p:spPr>
            <a:xfrm>
              <a:off x="5391150" y="3237011"/>
              <a:ext cx="588102" cy="307777"/>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40%</a:t>
              </a:r>
              <a:endParaRPr lang="en-IN" sz="1400" dirty="0">
                <a:latin typeface="Arial" panose="020B0604020202020204" pitchFamily="34" charset="0"/>
                <a:cs typeface="Arial" panose="020B0604020202020204" pitchFamily="34" charset="0"/>
              </a:endParaRPr>
            </a:p>
          </p:txBody>
        </p:sp>
      </p:grpSp>
      <p:sp>
        <p:nvSpPr>
          <p:cNvPr id="35" name="Oval 34"/>
          <p:cNvSpPr/>
          <p:nvPr/>
        </p:nvSpPr>
        <p:spPr>
          <a:xfrm>
            <a:off x="871778" y="3100370"/>
            <a:ext cx="206821" cy="21678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 name="Rectangle 6"/>
          <p:cNvSpPr/>
          <p:nvPr/>
        </p:nvSpPr>
        <p:spPr>
          <a:xfrm>
            <a:off x="871778" y="3366115"/>
            <a:ext cx="206821" cy="146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p:cNvSpPr txBox="1"/>
          <p:nvPr/>
        </p:nvSpPr>
        <p:spPr>
          <a:xfrm>
            <a:off x="1136030" y="3326772"/>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Amazon's total OP</a:t>
            </a:r>
            <a:endParaRPr lang="en-IN" sz="900" b="1" dirty="0"/>
          </a:p>
        </p:txBody>
      </p:sp>
      <p:sp>
        <p:nvSpPr>
          <p:cNvPr id="39" name="TextBox 38"/>
          <p:cNvSpPr txBox="1"/>
          <p:nvPr/>
        </p:nvSpPr>
        <p:spPr>
          <a:xfrm>
            <a:off x="1124259" y="3063235"/>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endParaRPr lang="en-IN" sz="900" b="1" dirty="0"/>
          </a:p>
        </p:txBody>
      </p:sp>
      <p:sp>
        <p:nvSpPr>
          <p:cNvPr id="43" name="TextBox 42"/>
          <p:cNvSpPr txBox="1"/>
          <p:nvPr/>
        </p:nvSpPr>
        <p:spPr>
          <a:xfrm>
            <a:off x="3185360" y="1321687"/>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FOOT LOCKER</a:t>
            </a:r>
            <a:endParaRPr lang="en-IN" b="1" dirty="0">
              <a:latin typeface="Arial" panose="020B0604020202020204" pitchFamily="34" charset="0"/>
              <a:cs typeface="Arial" panose="020B0604020202020204" pitchFamily="34" charset="0"/>
            </a:endParaRPr>
          </a:p>
        </p:txBody>
      </p:sp>
      <p:graphicFrame>
        <p:nvGraphicFramePr>
          <p:cNvPr id="72" name="Chart 71"/>
          <p:cNvGraphicFramePr/>
          <p:nvPr/>
        </p:nvGraphicFramePr>
        <p:xfrm>
          <a:off x="3185360" y="1632211"/>
          <a:ext cx="2476006" cy="1363446"/>
        </p:xfrm>
        <a:graphic>
          <a:graphicData uri="http://schemas.openxmlformats.org/drawingml/2006/chart">
            <c:chart xmlns:c="http://schemas.openxmlformats.org/drawingml/2006/chart" xmlns:r="http://schemas.openxmlformats.org/officeDocument/2006/relationships" r:id="rId5"/>
          </a:graphicData>
        </a:graphic>
      </p:graphicFrame>
      <p:grpSp>
        <p:nvGrpSpPr>
          <p:cNvPr id="73" name="Group 72"/>
          <p:cNvGrpSpPr/>
          <p:nvPr/>
        </p:nvGrpSpPr>
        <p:grpSpPr>
          <a:xfrm>
            <a:off x="3185360" y="2046601"/>
            <a:ext cx="564375" cy="504000"/>
            <a:chOff x="4184255" y="3135393"/>
            <a:chExt cx="597295" cy="533400"/>
          </a:xfrm>
        </p:grpSpPr>
        <p:sp>
          <p:nvSpPr>
            <p:cNvPr id="74" name="Oval 73"/>
            <p:cNvSpPr/>
            <p:nvPr/>
          </p:nvSpPr>
          <p:spPr>
            <a:xfrm>
              <a:off x="4184255" y="3135393"/>
              <a:ext cx="533400" cy="5334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5" name="TextBox 74"/>
            <p:cNvSpPr txBox="1"/>
            <p:nvPr/>
          </p:nvSpPr>
          <p:spPr>
            <a:xfrm>
              <a:off x="4193448" y="3268131"/>
              <a:ext cx="588102" cy="307777"/>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39%</a:t>
              </a:r>
              <a:endParaRPr lang="en-IN" sz="1400" dirty="0">
                <a:latin typeface="Arial" panose="020B0604020202020204" pitchFamily="34" charset="0"/>
                <a:cs typeface="Arial" panose="020B0604020202020204" pitchFamily="34" charset="0"/>
              </a:endParaRPr>
            </a:p>
          </p:txBody>
        </p:sp>
      </p:grpSp>
      <p:grpSp>
        <p:nvGrpSpPr>
          <p:cNvPr id="76" name="Group 75"/>
          <p:cNvGrpSpPr/>
          <p:nvPr/>
        </p:nvGrpSpPr>
        <p:grpSpPr>
          <a:xfrm>
            <a:off x="4192978" y="2022675"/>
            <a:ext cx="674574" cy="576000"/>
            <a:chOff x="5391150" y="3130362"/>
            <a:chExt cx="588102" cy="508235"/>
          </a:xfrm>
        </p:grpSpPr>
        <p:sp>
          <p:nvSpPr>
            <p:cNvPr id="77" name="Oval 76"/>
            <p:cNvSpPr/>
            <p:nvPr/>
          </p:nvSpPr>
          <p:spPr>
            <a:xfrm>
              <a:off x="5398233" y="3130362"/>
              <a:ext cx="502164" cy="50823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78" name="TextBox 77"/>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41%</a:t>
              </a:r>
              <a:endParaRPr lang="en-IN" sz="1400" dirty="0">
                <a:latin typeface="Arial" panose="020B0604020202020204" pitchFamily="34" charset="0"/>
                <a:cs typeface="Arial" panose="020B0604020202020204" pitchFamily="34" charset="0"/>
              </a:endParaRPr>
            </a:p>
          </p:txBody>
        </p:sp>
      </p:grpSp>
      <p:sp>
        <p:nvSpPr>
          <p:cNvPr id="85" name="TextBox 84"/>
          <p:cNvSpPr txBox="1"/>
          <p:nvPr/>
        </p:nvSpPr>
        <p:spPr>
          <a:xfrm>
            <a:off x="5718797" y="1321687"/>
            <a:ext cx="1660603" cy="307777"/>
          </a:xfrm>
          <a:prstGeom prst="rect">
            <a:avLst/>
          </a:prstGeom>
          <a:solidFill>
            <a:schemeClr val="bg2">
              <a:lumMod val="90000"/>
            </a:schemeClr>
          </a:solidFill>
        </p:spPr>
        <p:txBody>
          <a:bodyPr wrap="square">
            <a:spAutoFit/>
          </a:bodyPr>
          <a:lstStyle/>
          <a:p>
            <a:pPr algn="ctr"/>
            <a:r>
              <a:rPr lang="en-IN" sz="1400" b="1" dirty="0" err="1">
                <a:latin typeface="Arial" panose="020B0604020202020204" pitchFamily="34" charset="0"/>
                <a:cs typeface="Arial" panose="020B0604020202020204" pitchFamily="34" charset="0"/>
              </a:rPr>
              <a:t>Khol’s</a:t>
            </a:r>
            <a:endParaRPr lang="en-IN" b="1" dirty="0">
              <a:latin typeface="Arial" panose="020B0604020202020204" pitchFamily="34" charset="0"/>
              <a:cs typeface="Arial" panose="020B0604020202020204" pitchFamily="34" charset="0"/>
            </a:endParaRPr>
          </a:p>
        </p:txBody>
      </p:sp>
      <p:grpSp>
        <p:nvGrpSpPr>
          <p:cNvPr id="87" name="Group 86"/>
          <p:cNvGrpSpPr/>
          <p:nvPr/>
        </p:nvGrpSpPr>
        <p:grpSpPr>
          <a:xfrm>
            <a:off x="6881808" y="2213350"/>
            <a:ext cx="564375" cy="504000"/>
            <a:chOff x="4184255" y="3135393"/>
            <a:chExt cx="597295" cy="533400"/>
          </a:xfrm>
        </p:grpSpPr>
        <p:sp>
          <p:nvSpPr>
            <p:cNvPr id="88" name="Oval 87"/>
            <p:cNvSpPr/>
            <p:nvPr/>
          </p:nvSpPr>
          <p:spPr>
            <a:xfrm>
              <a:off x="4184255" y="3135393"/>
              <a:ext cx="533400" cy="5334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89" name="TextBox 88"/>
            <p:cNvSpPr txBox="1"/>
            <p:nvPr/>
          </p:nvSpPr>
          <p:spPr>
            <a:xfrm>
              <a:off x="4193448" y="3259155"/>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41%</a:t>
              </a:r>
              <a:endParaRPr lang="en-IN" sz="1400" dirty="0">
                <a:latin typeface="Arial" panose="020B0604020202020204" pitchFamily="34" charset="0"/>
                <a:cs typeface="Arial" panose="020B0604020202020204" pitchFamily="34" charset="0"/>
              </a:endParaRPr>
            </a:p>
          </p:txBody>
        </p:sp>
      </p:grpSp>
      <p:grpSp>
        <p:nvGrpSpPr>
          <p:cNvPr id="90" name="Group 89"/>
          <p:cNvGrpSpPr/>
          <p:nvPr/>
        </p:nvGrpSpPr>
        <p:grpSpPr>
          <a:xfrm>
            <a:off x="5693051" y="2158812"/>
            <a:ext cx="674574" cy="576000"/>
            <a:chOff x="5391150" y="3130362"/>
            <a:chExt cx="588102" cy="508235"/>
          </a:xfrm>
        </p:grpSpPr>
        <p:sp>
          <p:nvSpPr>
            <p:cNvPr id="91" name="Oval 90"/>
            <p:cNvSpPr/>
            <p:nvPr/>
          </p:nvSpPr>
          <p:spPr>
            <a:xfrm>
              <a:off x="5398233" y="3130362"/>
              <a:ext cx="502164" cy="5082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92" name="TextBox 91"/>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42%</a:t>
              </a:r>
              <a:endParaRPr lang="en-IN" sz="1400" dirty="0">
                <a:latin typeface="Arial" panose="020B0604020202020204" pitchFamily="34" charset="0"/>
                <a:cs typeface="Arial" panose="020B0604020202020204" pitchFamily="34" charset="0"/>
              </a:endParaRPr>
            </a:p>
          </p:txBody>
        </p:sp>
      </p:grpSp>
      <p:sp>
        <p:nvSpPr>
          <p:cNvPr id="98" name="TextBox 97"/>
          <p:cNvSpPr txBox="1"/>
          <p:nvPr/>
        </p:nvSpPr>
        <p:spPr>
          <a:xfrm>
            <a:off x="8543069" y="1569469"/>
            <a:ext cx="3036282" cy="4616648"/>
          </a:xfrm>
          <a:prstGeom prst="rect">
            <a:avLst/>
          </a:prstGeom>
          <a:solidFill>
            <a:schemeClr val="bg2">
              <a:alpha val="15000"/>
            </a:schemeClr>
          </a:solidFill>
          <a:ln>
            <a:solidFill>
              <a:schemeClr val="bg2"/>
            </a:solidFill>
          </a:ln>
        </p:spPr>
        <p:txBody>
          <a:bodyPr wrap="square" anchor="ctr">
            <a:spAutoFit/>
          </a:bodyPr>
          <a:lstStyle/>
          <a:p>
            <a:pPr algn="just">
              <a:spcBef>
                <a:spcPts val="200"/>
              </a:spcBef>
              <a:spcAft>
                <a:spcPts val="200"/>
              </a:spcAft>
            </a:pPr>
            <a:r>
              <a:rPr lang="en-IN" sz="1200" b="1" dirty="0">
                <a:latin typeface="Arial" panose="020B0604020202020204" pitchFamily="34" charset="0"/>
                <a:cs typeface="Arial" panose="020B0604020202020204" pitchFamily="34" charset="0"/>
              </a:rPr>
              <a:t>The graphs represents: </a:t>
            </a:r>
            <a:endParaRPr lang="en-IN" sz="1200" b="1" dirty="0">
              <a:latin typeface="Arial" panose="020B0604020202020204" pitchFamily="34" charset="0"/>
              <a:cs typeface="Arial" panose="020B0604020202020204" pitchFamily="34" charset="0"/>
            </a:endParaRPr>
          </a:p>
          <a:p>
            <a:pPr marL="171450"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The two of the </a:t>
            </a:r>
            <a:r>
              <a:rPr lang="en-IN" sz="1200" b="1" dirty="0">
                <a:latin typeface="Arial" panose="020B0604020202020204" pitchFamily="34" charset="0"/>
                <a:cs typeface="Arial" panose="020B0604020202020204" pitchFamily="34" charset="0"/>
              </a:rPr>
              <a:t>most efficiently managed categories, </a:t>
            </a:r>
            <a:r>
              <a:rPr lang="en-IN" sz="1200" dirty="0">
                <a:latin typeface="Arial" panose="020B0604020202020204" pitchFamily="34" charset="0"/>
                <a:cs typeface="Arial" panose="020B0604020202020204" pitchFamily="34" charset="0"/>
              </a:rPr>
              <a:t>due to highest operating profit margin. </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It can be logically inferred that, these two categories under respective retailers are the ones where a high proportion of revenues is available to cover non-operating expenses  </a:t>
            </a:r>
            <a:endParaRPr lang="en-IN" sz="1200" dirty="0">
              <a:latin typeface="Arial" panose="020B0604020202020204" pitchFamily="34" charset="0"/>
              <a:cs typeface="Arial" panose="020B0604020202020204" pitchFamily="34" charset="0"/>
            </a:endParaRPr>
          </a:p>
          <a:p>
            <a:pPr marL="171450"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Highest share in the total Operating profit of the respective retailers for 2021 in the two categories represented in graph:</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Amazon - 52% of total OP by Amazon</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Foot Locker - 50% of total OP by Foot Locker</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err="1">
                <a:latin typeface="Arial" panose="020B0604020202020204" pitchFamily="34" charset="0"/>
                <a:cs typeface="Arial" panose="020B0604020202020204" pitchFamily="34" charset="0"/>
              </a:rPr>
              <a:t>Khol’s</a:t>
            </a:r>
            <a:r>
              <a:rPr lang="en-IN" sz="1200" dirty="0">
                <a:latin typeface="Arial" panose="020B0604020202020204" pitchFamily="34" charset="0"/>
                <a:cs typeface="Arial" panose="020B0604020202020204" pitchFamily="34" charset="0"/>
              </a:rPr>
              <a:t> – 41% of total OP</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Sports Direct – 45% of total OP</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Walmart – 47% of total OP</a:t>
            </a:r>
            <a:endParaRPr lang="en-IN" sz="1200" dirty="0">
              <a:latin typeface="Arial" panose="020B0604020202020204" pitchFamily="34" charset="0"/>
              <a:cs typeface="Arial" panose="020B0604020202020204" pitchFamily="34" charset="0"/>
            </a:endParaRPr>
          </a:p>
          <a:p>
            <a:pPr marL="628650" lvl="1" indent="-171450" algn="just">
              <a:spcBef>
                <a:spcPts val="200"/>
              </a:spcBef>
              <a:spcAft>
                <a:spcPts val="200"/>
              </a:spcAft>
              <a:buFont typeface="Wingdings" panose="05000000000000000000" pitchFamily="2" charset="2"/>
              <a:buChar char="ü"/>
            </a:pPr>
            <a:r>
              <a:rPr lang="en-IN" sz="1200" dirty="0">
                <a:latin typeface="Arial" panose="020B0604020202020204" pitchFamily="34" charset="0"/>
                <a:cs typeface="Arial" panose="020B0604020202020204" pitchFamily="34" charset="0"/>
              </a:rPr>
              <a:t>West Gear – 44% of total OP</a:t>
            </a:r>
            <a:endParaRPr lang="en-IN" sz="1200" dirty="0">
              <a:latin typeface="Arial" panose="020B0604020202020204" pitchFamily="34" charset="0"/>
              <a:cs typeface="Arial" panose="020B0604020202020204" pitchFamily="34" charset="0"/>
            </a:endParaRPr>
          </a:p>
        </p:txBody>
      </p:sp>
      <p:sp>
        <p:nvSpPr>
          <p:cNvPr id="101" name="TextBox 100"/>
          <p:cNvSpPr txBox="1"/>
          <p:nvPr/>
        </p:nvSpPr>
        <p:spPr>
          <a:xfrm>
            <a:off x="621334" y="5602526"/>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102" name="TextBox 101"/>
          <p:cNvSpPr txBox="1"/>
          <p:nvPr/>
        </p:nvSpPr>
        <p:spPr>
          <a:xfrm>
            <a:off x="630019" y="3864558"/>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SPORTS DIRECT</a:t>
            </a:r>
            <a:endParaRPr lang="en-IN" b="1" dirty="0">
              <a:latin typeface="Arial" panose="020B0604020202020204" pitchFamily="34" charset="0"/>
              <a:cs typeface="Arial" panose="020B0604020202020204" pitchFamily="34" charset="0"/>
            </a:endParaRPr>
          </a:p>
        </p:txBody>
      </p:sp>
      <p:grpSp>
        <p:nvGrpSpPr>
          <p:cNvPr id="104" name="Group 103"/>
          <p:cNvGrpSpPr/>
          <p:nvPr/>
        </p:nvGrpSpPr>
        <p:grpSpPr>
          <a:xfrm>
            <a:off x="621333" y="4588109"/>
            <a:ext cx="564375" cy="504000"/>
            <a:chOff x="4184255" y="3135393"/>
            <a:chExt cx="597295" cy="533400"/>
          </a:xfrm>
        </p:grpSpPr>
        <p:sp>
          <p:nvSpPr>
            <p:cNvPr id="105" name="Oval 104"/>
            <p:cNvSpPr/>
            <p:nvPr/>
          </p:nvSpPr>
          <p:spPr>
            <a:xfrm>
              <a:off x="4184255" y="3135393"/>
              <a:ext cx="533400" cy="533400"/>
            </a:xfrm>
            <a:prstGeom prst="ellipse">
              <a:avLst/>
            </a:prstGeom>
            <a:solidFill>
              <a:srgbClr val="81B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06" name="TextBox 105"/>
            <p:cNvSpPr txBox="1"/>
            <p:nvPr/>
          </p:nvSpPr>
          <p:spPr>
            <a:xfrm>
              <a:off x="4193448" y="3259154"/>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41%</a:t>
              </a:r>
              <a:endParaRPr lang="en-IN" sz="1400" dirty="0">
                <a:latin typeface="Arial" panose="020B0604020202020204" pitchFamily="34" charset="0"/>
                <a:cs typeface="Arial" panose="020B0604020202020204" pitchFamily="34" charset="0"/>
              </a:endParaRPr>
            </a:p>
          </p:txBody>
        </p:sp>
      </p:grpSp>
      <p:grpSp>
        <p:nvGrpSpPr>
          <p:cNvPr id="107" name="Group 106"/>
          <p:cNvGrpSpPr/>
          <p:nvPr/>
        </p:nvGrpSpPr>
        <p:grpSpPr>
          <a:xfrm>
            <a:off x="1638476" y="4564183"/>
            <a:ext cx="674574" cy="576000"/>
            <a:chOff x="5391150" y="3130362"/>
            <a:chExt cx="588102" cy="508235"/>
          </a:xfrm>
        </p:grpSpPr>
        <p:sp>
          <p:nvSpPr>
            <p:cNvPr id="108" name="Oval 107"/>
            <p:cNvSpPr/>
            <p:nvPr/>
          </p:nvSpPr>
          <p:spPr>
            <a:xfrm>
              <a:off x="5398233" y="3130362"/>
              <a:ext cx="502164" cy="508235"/>
            </a:xfrm>
            <a:prstGeom prst="ellipse">
              <a:avLst/>
            </a:prstGeom>
            <a:solidFill>
              <a:srgbClr val="81B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09" name="TextBox 108"/>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48%</a:t>
              </a:r>
              <a:endParaRPr lang="en-IN" sz="1400" dirty="0">
                <a:latin typeface="Arial" panose="020B0604020202020204" pitchFamily="34" charset="0"/>
                <a:cs typeface="Arial" panose="020B0604020202020204" pitchFamily="34" charset="0"/>
              </a:endParaRPr>
            </a:p>
          </p:txBody>
        </p:sp>
      </p:grpSp>
      <p:sp>
        <p:nvSpPr>
          <p:cNvPr id="110" name="Oval 109"/>
          <p:cNvSpPr/>
          <p:nvPr/>
        </p:nvSpPr>
        <p:spPr>
          <a:xfrm>
            <a:off x="880463" y="5644261"/>
            <a:ext cx="206821" cy="21678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11" name="Rectangle 110"/>
          <p:cNvSpPr/>
          <p:nvPr/>
        </p:nvSpPr>
        <p:spPr>
          <a:xfrm>
            <a:off x="880463" y="5910006"/>
            <a:ext cx="206821" cy="1464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TextBox 111"/>
          <p:cNvSpPr txBox="1"/>
          <p:nvPr/>
        </p:nvSpPr>
        <p:spPr>
          <a:xfrm>
            <a:off x="1144715" y="5870663"/>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Sports Direct total OP</a:t>
            </a:r>
            <a:endParaRPr lang="en-IN" sz="900" b="1" dirty="0"/>
          </a:p>
        </p:txBody>
      </p:sp>
      <p:sp>
        <p:nvSpPr>
          <p:cNvPr id="113" name="TextBox 112"/>
          <p:cNvSpPr txBox="1"/>
          <p:nvPr/>
        </p:nvSpPr>
        <p:spPr>
          <a:xfrm>
            <a:off x="1132944" y="5607126"/>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endParaRPr lang="en-IN" sz="900" b="1" dirty="0"/>
          </a:p>
        </p:txBody>
      </p:sp>
      <p:graphicFrame>
        <p:nvGraphicFramePr>
          <p:cNvPr id="114" name="Chart 113"/>
          <p:cNvGraphicFramePr/>
          <p:nvPr/>
        </p:nvGraphicFramePr>
        <p:xfrm>
          <a:off x="612648" y="4172334"/>
          <a:ext cx="2476006" cy="1381227"/>
        </p:xfrm>
        <a:graphic>
          <a:graphicData uri="http://schemas.openxmlformats.org/drawingml/2006/chart">
            <c:chart xmlns:c="http://schemas.openxmlformats.org/drawingml/2006/chart" xmlns:r="http://schemas.openxmlformats.org/officeDocument/2006/relationships" r:id="rId6"/>
          </a:graphicData>
        </a:graphic>
      </p:graphicFrame>
      <p:sp>
        <p:nvSpPr>
          <p:cNvPr id="115" name="TextBox 114"/>
          <p:cNvSpPr txBox="1"/>
          <p:nvPr/>
        </p:nvSpPr>
        <p:spPr>
          <a:xfrm>
            <a:off x="3169988" y="5612051"/>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116" name="TextBox 115"/>
          <p:cNvSpPr txBox="1"/>
          <p:nvPr/>
        </p:nvSpPr>
        <p:spPr>
          <a:xfrm>
            <a:off x="3185360" y="3864558"/>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WALMART</a:t>
            </a:r>
            <a:endParaRPr lang="en-IN" b="1" dirty="0">
              <a:latin typeface="Arial" panose="020B0604020202020204" pitchFamily="34" charset="0"/>
              <a:cs typeface="Arial" panose="020B0604020202020204" pitchFamily="34" charset="0"/>
            </a:endParaRPr>
          </a:p>
        </p:txBody>
      </p:sp>
      <p:grpSp>
        <p:nvGrpSpPr>
          <p:cNvPr id="117" name="Group 116"/>
          <p:cNvGrpSpPr/>
          <p:nvPr/>
        </p:nvGrpSpPr>
        <p:grpSpPr>
          <a:xfrm>
            <a:off x="3227137" y="4645259"/>
            <a:ext cx="564375" cy="504000"/>
            <a:chOff x="4184255" y="3135393"/>
            <a:chExt cx="597295" cy="533400"/>
          </a:xfrm>
        </p:grpSpPr>
        <p:sp>
          <p:nvSpPr>
            <p:cNvPr id="118" name="Oval 117"/>
            <p:cNvSpPr/>
            <p:nvPr/>
          </p:nvSpPr>
          <p:spPr>
            <a:xfrm>
              <a:off x="4184255" y="3135393"/>
              <a:ext cx="533400" cy="533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19" name="TextBox 118"/>
            <p:cNvSpPr txBox="1"/>
            <p:nvPr/>
          </p:nvSpPr>
          <p:spPr>
            <a:xfrm>
              <a:off x="4193448" y="3259154"/>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33%</a:t>
              </a:r>
              <a:endParaRPr lang="en-IN" sz="1400" dirty="0">
                <a:latin typeface="Arial" panose="020B0604020202020204" pitchFamily="34" charset="0"/>
                <a:cs typeface="Arial" panose="020B0604020202020204" pitchFamily="34" charset="0"/>
              </a:endParaRPr>
            </a:p>
          </p:txBody>
        </p:sp>
      </p:grpSp>
      <p:grpSp>
        <p:nvGrpSpPr>
          <p:cNvPr id="120" name="Group 119"/>
          <p:cNvGrpSpPr/>
          <p:nvPr/>
        </p:nvGrpSpPr>
        <p:grpSpPr>
          <a:xfrm>
            <a:off x="4282380" y="4564183"/>
            <a:ext cx="674574" cy="576000"/>
            <a:chOff x="5391150" y="3130362"/>
            <a:chExt cx="588102" cy="508235"/>
          </a:xfrm>
        </p:grpSpPr>
        <p:sp>
          <p:nvSpPr>
            <p:cNvPr id="121" name="Oval 120"/>
            <p:cNvSpPr/>
            <p:nvPr/>
          </p:nvSpPr>
          <p:spPr>
            <a:xfrm>
              <a:off x="5398233" y="3130362"/>
              <a:ext cx="502164" cy="50823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22" name="TextBox 121"/>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44%</a:t>
              </a:r>
              <a:endParaRPr lang="en-IN" sz="1400" dirty="0">
                <a:latin typeface="Arial" panose="020B0604020202020204" pitchFamily="34" charset="0"/>
                <a:cs typeface="Arial" panose="020B0604020202020204" pitchFamily="34" charset="0"/>
              </a:endParaRPr>
            </a:p>
          </p:txBody>
        </p:sp>
      </p:grpSp>
      <p:sp>
        <p:nvSpPr>
          <p:cNvPr id="123" name="Oval 122"/>
          <p:cNvSpPr/>
          <p:nvPr/>
        </p:nvSpPr>
        <p:spPr>
          <a:xfrm>
            <a:off x="3429117" y="5653786"/>
            <a:ext cx="206821" cy="21678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24" name="Rectangle 123"/>
          <p:cNvSpPr/>
          <p:nvPr/>
        </p:nvSpPr>
        <p:spPr>
          <a:xfrm>
            <a:off x="3429117" y="5919531"/>
            <a:ext cx="206821" cy="146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TextBox 124"/>
          <p:cNvSpPr txBox="1"/>
          <p:nvPr/>
        </p:nvSpPr>
        <p:spPr>
          <a:xfrm>
            <a:off x="3693369" y="5880188"/>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Walmart’s total OP</a:t>
            </a:r>
            <a:endParaRPr lang="en-IN" sz="900" b="1" dirty="0"/>
          </a:p>
        </p:txBody>
      </p:sp>
      <p:sp>
        <p:nvSpPr>
          <p:cNvPr id="126" name="TextBox 125"/>
          <p:cNvSpPr txBox="1"/>
          <p:nvPr/>
        </p:nvSpPr>
        <p:spPr>
          <a:xfrm>
            <a:off x="3681598" y="5616651"/>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endParaRPr lang="en-IN" sz="900" b="1" dirty="0"/>
          </a:p>
        </p:txBody>
      </p:sp>
      <p:sp>
        <p:nvSpPr>
          <p:cNvPr id="130" name="TextBox 129"/>
          <p:cNvSpPr txBox="1"/>
          <p:nvPr/>
        </p:nvSpPr>
        <p:spPr>
          <a:xfrm>
            <a:off x="5837006" y="5602526"/>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131" name="TextBox 130"/>
          <p:cNvSpPr txBox="1"/>
          <p:nvPr/>
        </p:nvSpPr>
        <p:spPr>
          <a:xfrm>
            <a:off x="5852378" y="3855033"/>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WEST GEAR</a:t>
            </a:r>
            <a:endParaRPr lang="en-IN" b="1" dirty="0">
              <a:latin typeface="Arial" panose="020B0604020202020204" pitchFamily="34" charset="0"/>
              <a:cs typeface="Arial" panose="020B0604020202020204" pitchFamily="34" charset="0"/>
            </a:endParaRPr>
          </a:p>
        </p:txBody>
      </p:sp>
      <p:grpSp>
        <p:nvGrpSpPr>
          <p:cNvPr id="132" name="Group 131"/>
          <p:cNvGrpSpPr/>
          <p:nvPr/>
        </p:nvGrpSpPr>
        <p:grpSpPr>
          <a:xfrm>
            <a:off x="5865581" y="4681871"/>
            <a:ext cx="564375" cy="504000"/>
            <a:chOff x="4184255" y="3135393"/>
            <a:chExt cx="597295" cy="533400"/>
          </a:xfrm>
        </p:grpSpPr>
        <p:sp>
          <p:nvSpPr>
            <p:cNvPr id="133" name="Oval 132"/>
            <p:cNvSpPr/>
            <p:nvPr/>
          </p:nvSpPr>
          <p:spPr>
            <a:xfrm>
              <a:off x="4184255" y="3135393"/>
              <a:ext cx="533400" cy="5334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34" name="TextBox 133"/>
            <p:cNvSpPr txBox="1"/>
            <p:nvPr/>
          </p:nvSpPr>
          <p:spPr>
            <a:xfrm>
              <a:off x="4193448" y="3259154"/>
              <a:ext cx="588102" cy="325731"/>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39%</a:t>
              </a:r>
              <a:endParaRPr lang="en-IN" sz="1400" dirty="0">
                <a:latin typeface="Arial" panose="020B0604020202020204" pitchFamily="34" charset="0"/>
                <a:cs typeface="Arial" panose="020B0604020202020204" pitchFamily="34" charset="0"/>
              </a:endParaRPr>
            </a:p>
          </p:txBody>
        </p:sp>
      </p:grpSp>
      <p:grpSp>
        <p:nvGrpSpPr>
          <p:cNvPr id="135" name="Group 134"/>
          <p:cNvGrpSpPr/>
          <p:nvPr/>
        </p:nvGrpSpPr>
        <p:grpSpPr>
          <a:xfrm>
            <a:off x="5862258" y="6197445"/>
            <a:ext cx="674574" cy="576000"/>
            <a:chOff x="5391150" y="3130362"/>
            <a:chExt cx="588102" cy="508235"/>
          </a:xfrm>
        </p:grpSpPr>
        <p:sp>
          <p:nvSpPr>
            <p:cNvPr id="136" name="Oval 135"/>
            <p:cNvSpPr/>
            <p:nvPr/>
          </p:nvSpPr>
          <p:spPr>
            <a:xfrm>
              <a:off x="5398233" y="3130362"/>
              <a:ext cx="502164" cy="50823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37" name="TextBox 136"/>
            <p:cNvSpPr txBox="1"/>
            <p:nvPr/>
          </p:nvSpPr>
          <p:spPr>
            <a:xfrm>
              <a:off x="5391150" y="3255115"/>
              <a:ext cx="588102" cy="271568"/>
            </a:xfrm>
            <a:prstGeom prst="rect">
              <a:avLst/>
            </a:prstGeom>
            <a:noFill/>
            <a:ln>
              <a:noFill/>
            </a:ln>
          </p:spPr>
          <p:txBody>
            <a:bodyPr wrap="square" anchor="ctr">
              <a:spAutoFit/>
            </a:bodyPr>
            <a:lstStyle/>
            <a:p>
              <a:pPr algn="ctr">
                <a:spcAft>
                  <a:spcPts val="600"/>
                </a:spcAft>
              </a:pPr>
              <a:r>
                <a:rPr lang="en-IN" sz="1400" b="1" dirty="0">
                  <a:latin typeface="Arial" panose="020B0604020202020204" pitchFamily="34" charset="0"/>
                  <a:cs typeface="Arial" panose="020B0604020202020204" pitchFamily="34" charset="0"/>
                </a:rPr>
                <a:t>40%</a:t>
              </a:r>
              <a:endParaRPr lang="en-IN" sz="1400" dirty="0">
                <a:latin typeface="Arial" panose="020B0604020202020204" pitchFamily="34" charset="0"/>
                <a:cs typeface="Arial" panose="020B0604020202020204" pitchFamily="34" charset="0"/>
              </a:endParaRPr>
            </a:p>
          </p:txBody>
        </p:sp>
      </p:grpSp>
      <p:sp>
        <p:nvSpPr>
          <p:cNvPr id="138" name="Oval 137"/>
          <p:cNvSpPr/>
          <p:nvPr/>
        </p:nvSpPr>
        <p:spPr>
          <a:xfrm>
            <a:off x="6096135" y="5644261"/>
            <a:ext cx="206821" cy="216781"/>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39" name="Rectangle 138"/>
          <p:cNvSpPr/>
          <p:nvPr/>
        </p:nvSpPr>
        <p:spPr>
          <a:xfrm>
            <a:off x="6096135" y="5910006"/>
            <a:ext cx="206821" cy="146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TextBox 139"/>
          <p:cNvSpPr txBox="1"/>
          <p:nvPr/>
        </p:nvSpPr>
        <p:spPr>
          <a:xfrm>
            <a:off x="6360387" y="5870663"/>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Amazon's total OP</a:t>
            </a:r>
            <a:endParaRPr lang="en-IN" sz="900" b="1" dirty="0"/>
          </a:p>
        </p:txBody>
      </p:sp>
      <p:sp>
        <p:nvSpPr>
          <p:cNvPr id="141" name="TextBox 140"/>
          <p:cNvSpPr txBox="1"/>
          <p:nvPr/>
        </p:nvSpPr>
        <p:spPr>
          <a:xfrm>
            <a:off x="6348616" y="5607126"/>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endParaRPr lang="en-IN" sz="900" b="1" dirty="0"/>
          </a:p>
        </p:txBody>
      </p:sp>
      <p:sp>
        <p:nvSpPr>
          <p:cNvPr id="143" name="TextBox 142"/>
          <p:cNvSpPr txBox="1"/>
          <p:nvPr/>
        </p:nvSpPr>
        <p:spPr>
          <a:xfrm>
            <a:off x="6506882" y="6270001"/>
            <a:ext cx="2747194" cy="430887"/>
          </a:xfrm>
          <a:prstGeom prst="rect">
            <a:avLst/>
          </a:prstGeom>
          <a:solidFill>
            <a:schemeClr val="tx2">
              <a:lumMod val="20000"/>
              <a:lumOff val="80000"/>
            </a:schemeClr>
          </a:solidFill>
        </p:spPr>
        <p:txBody>
          <a:bodyPr wrap="square">
            <a:spAutoFit/>
          </a:bodyPr>
          <a:lstStyle/>
          <a:p>
            <a:pPr algn="ctr"/>
            <a:r>
              <a:rPr lang="en-IN" sz="1100" dirty="0">
                <a:latin typeface="Arial" panose="020B0604020202020204" pitchFamily="34" charset="0"/>
                <a:cs typeface="Arial" panose="020B0604020202020204" pitchFamily="34" charset="0"/>
              </a:rPr>
              <a:t>Men’s Apparel is the top category to be most efficiently managed by West Gear</a:t>
            </a:r>
            <a:endParaRPr lang="en-IN" sz="1400" dirty="0">
              <a:latin typeface="Arial" panose="020B0604020202020204" pitchFamily="34" charset="0"/>
              <a:cs typeface="Arial" panose="020B0604020202020204" pitchFamily="34" charset="0"/>
            </a:endParaRPr>
          </a:p>
        </p:txBody>
      </p:sp>
      <p:sp>
        <p:nvSpPr>
          <p:cNvPr id="144" name="TextBox 143"/>
          <p:cNvSpPr txBox="1"/>
          <p:nvPr/>
        </p:nvSpPr>
        <p:spPr>
          <a:xfrm>
            <a:off x="8549699" y="1299322"/>
            <a:ext cx="1660603" cy="307777"/>
          </a:xfrm>
          <a:prstGeom prst="rect">
            <a:avLst/>
          </a:prstGeom>
          <a:solidFill>
            <a:schemeClr val="bg2">
              <a:lumMod val="90000"/>
            </a:schemeClr>
          </a:solidFill>
        </p:spPr>
        <p:txBody>
          <a:bodyPr wrap="square">
            <a:spAutoFit/>
          </a:bodyPr>
          <a:lstStyle/>
          <a:p>
            <a:pPr algn="ctr"/>
            <a:r>
              <a:rPr lang="en-IN" sz="1400" b="1" dirty="0">
                <a:latin typeface="Arial" panose="020B0604020202020204" pitchFamily="34" charset="0"/>
                <a:cs typeface="Arial" panose="020B0604020202020204" pitchFamily="34" charset="0"/>
              </a:rPr>
              <a:t>Key Highlights</a:t>
            </a:r>
            <a:endParaRPr lang="en-IN" b="1" dirty="0">
              <a:latin typeface="Arial" panose="020B0604020202020204" pitchFamily="34" charset="0"/>
              <a:cs typeface="Arial" panose="020B0604020202020204" pitchFamily="34" charset="0"/>
            </a:endParaRPr>
          </a:p>
        </p:txBody>
      </p:sp>
      <p:sp>
        <p:nvSpPr>
          <p:cNvPr id="79" name="TextBox 78"/>
          <p:cNvSpPr txBox="1"/>
          <p:nvPr/>
        </p:nvSpPr>
        <p:spPr>
          <a:xfrm>
            <a:off x="3194046" y="3052258"/>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80" name="Oval 79"/>
          <p:cNvSpPr/>
          <p:nvPr/>
        </p:nvSpPr>
        <p:spPr>
          <a:xfrm>
            <a:off x="3453175" y="3093993"/>
            <a:ext cx="206821" cy="21678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81" name="Rectangle 80"/>
          <p:cNvSpPr/>
          <p:nvPr/>
        </p:nvSpPr>
        <p:spPr>
          <a:xfrm>
            <a:off x="3453175" y="3359738"/>
            <a:ext cx="206821" cy="146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p:cNvSpPr txBox="1"/>
          <p:nvPr/>
        </p:nvSpPr>
        <p:spPr>
          <a:xfrm>
            <a:off x="3717427" y="3320395"/>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Foot Locker’s total OP</a:t>
            </a:r>
            <a:endParaRPr lang="en-IN" sz="900" b="1" dirty="0"/>
          </a:p>
        </p:txBody>
      </p:sp>
      <p:sp>
        <p:nvSpPr>
          <p:cNvPr id="83" name="TextBox 82"/>
          <p:cNvSpPr txBox="1"/>
          <p:nvPr/>
        </p:nvSpPr>
        <p:spPr>
          <a:xfrm>
            <a:off x="3705656" y="3056858"/>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endParaRPr lang="en-IN" sz="900" b="1" dirty="0"/>
          </a:p>
        </p:txBody>
      </p:sp>
      <p:sp>
        <p:nvSpPr>
          <p:cNvPr id="84" name="TextBox 83"/>
          <p:cNvSpPr txBox="1"/>
          <p:nvPr/>
        </p:nvSpPr>
        <p:spPr>
          <a:xfrm>
            <a:off x="5719148" y="3076808"/>
            <a:ext cx="2476006" cy="540000"/>
          </a:xfrm>
          <a:prstGeom prst="rect">
            <a:avLst/>
          </a:prstGeom>
          <a:noFill/>
          <a:ln>
            <a:solidFill>
              <a:schemeClr val="bg2"/>
            </a:solidFill>
          </a:ln>
        </p:spPr>
        <p:txBody>
          <a:bodyPr wrap="square" anchor="ctr">
            <a:spAutoFit/>
          </a:bodyPr>
          <a:lstStyle/>
          <a:p>
            <a:pPr algn="just">
              <a:spcAft>
                <a:spcPts val="600"/>
              </a:spcAft>
            </a:pPr>
            <a:endParaRPr lang="en-IN" sz="1200" dirty="0">
              <a:latin typeface="Arial" panose="020B0604020202020204" pitchFamily="34" charset="0"/>
              <a:cs typeface="Arial" panose="020B0604020202020204" pitchFamily="34" charset="0"/>
            </a:endParaRPr>
          </a:p>
        </p:txBody>
      </p:sp>
      <p:sp>
        <p:nvSpPr>
          <p:cNvPr id="86" name="Oval 85"/>
          <p:cNvSpPr/>
          <p:nvPr/>
        </p:nvSpPr>
        <p:spPr>
          <a:xfrm>
            <a:off x="5978277" y="3118543"/>
            <a:ext cx="206821" cy="21678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93" name="Rectangle 92"/>
          <p:cNvSpPr/>
          <p:nvPr/>
        </p:nvSpPr>
        <p:spPr>
          <a:xfrm>
            <a:off x="5978277" y="3384288"/>
            <a:ext cx="206821" cy="146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p:cNvSpPr txBox="1"/>
          <p:nvPr/>
        </p:nvSpPr>
        <p:spPr>
          <a:xfrm>
            <a:off x="6242529" y="3344945"/>
            <a:ext cx="1952625"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Share in </a:t>
            </a:r>
            <a:r>
              <a:rPr lang="en-IN" sz="900" b="1" dirty="0" err="1"/>
              <a:t>Khol’s</a:t>
            </a:r>
            <a:r>
              <a:rPr lang="en-IN" sz="900" b="1" dirty="0"/>
              <a:t> total OP</a:t>
            </a:r>
            <a:endParaRPr lang="en-IN" sz="900" b="1" dirty="0"/>
          </a:p>
        </p:txBody>
      </p:sp>
      <p:sp>
        <p:nvSpPr>
          <p:cNvPr id="95" name="TextBox 94"/>
          <p:cNvSpPr txBox="1"/>
          <p:nvPr/>
        </p:nvSpPr>
        <p:spPr>
          <a:xfrm>
            <a:off x="6230758" y="3081408"/>
            <a:ext cx="1964396" cy="230832"/>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Arial" panose="020B0604020202020204" pitchFamily="34" charset="0"/>
                <a:ea typeface="+mn-ea"/>
                <a:cs typeface="Arial" panose="020B0604020202020204" pitchFamily="34" charset="0"/>
              </a:defRPr>
            </a:pPr>
            <a:r>
              <a:rPr lang="en-IN" sz="900" b="1" dirty="0"/>
              <a:t>Operating Profit % on categories</a:t>
            </a:r>
            <a:endParaRPr lang="en-IN" sz="900" b="1" dirty="0"/>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tgOucrLypGg0ah.t6LZ..JQ"/>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gOucrLypGg0ah.t6LZ..JQ"/>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gOucrLypGg0ah.t6LZ..J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12730</Words>
  <Application>WPS Presentation</Application>
  <PresentationFormat>Widescreen</PresentationFormat>
  <Paragraphs>380</Paragraphs>
  <Slides>29</Slides>
  <Notes>3</Notes>
  <HiddenSlides>0</HiddenSlides>
  <MMClips>0</MMClips>
  <ScaleCrop>false</ScaleCrop>
  <HeadingPairs>
    <vt:vector size="8" baseType="variant">
      <vt:variant>
        <vt:lpstr>已用的字体</vt:lpstr>
      </vt:variant>
      <vt:variant>
        <vt:i4>18</vt:i4>
      </vt:variant>
      <vt:variant>
        <vt:lpstr>主题</vt:lpstr>
      </vt:variant>
      <vt:variant>
        <vt:i4>20</vt:i4>
      </vt:variant>
      <vt:variant>
        <vt:lpstr>嵌入 OLE 服务器</vt:lpstr>
      </vt:variant>
      <vt:variant>
        <vt:i4>4</vt:i4>
      </vt:variant>
      <vt:variant>
        <vt:lpstr>幻灯片标题</vt:lpstr>
      </vt:variant>
      <vt:variant>
        <vt:i4>29</vt:i4>
      </vt:variant>
    </vt:vector>
  </HeadingPairs>
  <TitlesOfParts>
    <vt:vector size="71" baseType="lpstr">
      <vt:lpstr>Arial</vt:lpstr>
      <vt:lpstr>SimSun</vt:lpstr>
      <vt:lpstr>Wingdings</vt:lpstr>
      <vt:lpstr>Arial Narrow</vt:lpstr>
      <vt:lpstr>EYInterstate Light</vt:lpstr>
      <vt:lpstr>Yu Gothic UI</vt:lpstr>
      <vt:lpstr>Century Gothic</vt:lpstr>
      <vt:lpstr>Open Sans</vt:lpstr>
      <vt:lpstr>Segoe Print</vt:lpstr>
      <vt:lpstr>Calibri</vt:lpstr>
      <vt:lpstr>Avenir Next LT Pro</vt:lpstr>
      <vt:lpstr>Microsoft YaHei</vt:lpstr>
      <vt:lpstr>Arial Unicode MS</vt:lpstr>
      <vt:lpstr>Calibri Light</vt:lpstr>
      <vt:lpstr>Microsoft GothicNeo</vt:lpstr>
      <vt:lpstr>Malgun Gothic</vt:lpstr>
      <vt:lpstr>Levenim MT</vt:lpstr>
      <vt:lpstr>Calibri</vt:lpstr>
      <vt:lpstr>Office Theme</vt:lpstr>
      <vt:lpstr>5_Office Theme</vt:lpstr>
      <vt:lpstr>6_Office Theme</vt:lpstr>
      <vt:lpstr>7_Office Theme</vt:lpstr>
      <vt:lpstr>8_Office Theme</vt:lpstr>
      <vt:lpstr>15_Office Theme</vt:lpstr>
      <vt:lpstr>18_Office Theme</vt:lpstr>
      <vt:lpstr>17_Office Theme</vt:lpstr>
      <vt:lpstr>19_Office Theme</vt:lpstr>
      <vt:lpstr>1_Office Theme</vt:lpstr>
      <vt:lpstr>14_Office Theme</vt:lpstr>
      <vt:lpstr>20_Office Theme</vt:lpstr>
      <vt:lpstr>23_Office Theme</vt:lpstr>
      <vt:lpstr>10_Office Theme</vt:lpstr>
      <vt:lpstr>24_Office Theme</vt:lpstr>
      <vt:lpstr>26_Office Theme</vt:lpstr>
      <vt:lpstr>25_Office Theme</vt:lpstr>
      <vt:lpstr>3_Office Theme</vt:lpstr>
      <vt:lpstr>2_Office Theme</vt:lpstr>
      <vt:lpstr>9_Office Theme</vt:lpstr>
      <vt:lpstr>TCLayout.ActiveDocument.1</vt:lpstr>
      <vt:lpstr>TCLayout.ActiveDocument.1</vt:lpstr>
      <vt:lpstr>TCLayout.ActiveDocument.1</vt:lpstr>
      <vt:lpstr>TCLayout.ActiveDocument.1</vt:lpstr>
      <vt:lpstr>PowerPoint 演示文稿</vt:lpstr>
      <vt:lpstr>Agenda</vt:lpstr>
      <vt:lpstr>Problem Statement</vt:lpstr>
      <vt:lpstr>About the Dataset</vt:lpstr>
      <vt:lpstr>About the Dataset</vt:lpstr>
      <vt:lpstr>About the Dataset</vt:lpstr>
      <vt:lpstr>Bivariate Analysis (TBA)</vt:lpstr>
      <vt:lpstr>Bivariate Analysis (TBA)</vt:lpstr>
      <vt:lpstr>Bivariate Analysis (TBA)</vt:lpstr>
      <vt:lpstr>Exploratory  Data Analysis Bi-variate  Total Sales and Operating Profit</vt:lpstr>
      <vt:lpstr>Exploratory  Data Analysis Bi-variate Product</vt:lpstr>
      <vt:lpstr>Exploratory  Data Analysis Bi-variate Retailer</vt:lpstr>
      <vt:lpstr>Exploratory Data Analysis Bi-variate Units sold</vt:lpstr>
      <vt:lpstr>Exploratory Data Analysis Bi-variate Total sales</vt:lpstr>
      <vt:lpstr>Exploratory Data Analysis  Bi-variate Units sold - Region and Sales Method </vt:lpstr>
      <vt:lpstr>Exploratory Data Analysis Bi-variate  City wise Sales</vt:lpstr>
      <vt:lpstr>PowerPoint 演示文稿</vt:lpstr>
      <vt:lpstr>Clustering</vt:lpstr>
      <vt:lpstr>K- Prototype Clustering</vt:lpstr>
      <vt:lpstr>Clustering (K- Prototype Method)</vt:lpstr>
      <vt:lpstr>Business Insights in Clusters</vt:lpstr>
      <vt:lpstr>Business Insights in Clusters (Retailer and Region - optional)</vt:lpstr>
      <vt:lpstr>Clustering (Only 2 Clusters)</vt:lpstr>
      <vt:lpstr>K- Prototype Clustering</vt:lpstr>
      <vt:lpstr>Clustering (K- means Method)</vt:lpstr>
      <vt:lpstr>Business Insights in Clusters (Sales method and Product)</vt:lpstr>
      <vt:lpstr>Business Insights in Clusters (Region and Retailer)</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Reynolds</dc:creator>
  <cp:lastModifiedBy>anujn</cp:lastModifiedBy>
  <cp:revision>87</cp:revision>
  <dcterms:created xsi:type="dcterms:W3CDTF">2023-04-13T09:12:00Z</dcterms:created>
  <dcterms:modified xsi:type="dcterms:W3CDTF">2023-04-16T11:24:41Z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4025010C3EE8406BBC018D38693401B2</vt:lpwstr>
  </property>
  <property fmtid="{D5CDD505-2E9C-101B-9397-08002B2CF9AE}" pid="3" name="KSOProductBuildVer">
    <vt:lpwstr>1033-11.2.0.11516</vt:lpwstr>
  </property>
</Properties>
</file>